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27" d="100"/>
          <a:sy n="27" d="100"/>
        </p:scale>
        <p:origin x="-762" y="-90"/>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Title Text"/>
          <p:cNvSpPr txBox="1">
            <a:spLocks noGrp="1"/>
          </p:cNvSpPr>
          <p:nvPr>
            <p:ph type="title"/>
          </p:nvPr>
        </p:nvSpPr>
        <p:spPr>
          <a:xfrm>
            <a:off x="825500" y="1879600"/>
            <a:ext cx="11836400" cy="2603500"/>
          </a:xfrm>
          <a:prstGeom prst="rect">
            <a:avLst/>
          </a:prstGeom>
          <a:effectLst>
            <a:outerShdw blurRad="25400" dist="38100" dir="2700000" rotWithShape="0">
              <a:srgbClr val="6D625D">
                <a:alpha val="90000"/>
              </a:srgbClr>
            </a:outerShdw>
          </a:effectLst>
        </p:spPr>
        <p:txBody>
          <a:bodyPr anchor="b"/>
          <a:lstStyle>
            <a:lvl1pPr>
              <a:defRPr sz="8000">
                <a:solidFill>
                  <a:srgbClr val="BEA56D"/>
                </a:solidFill>
                <a:effectLst>
                  <a:outerShdw blurRad="38100" dist="25400" dir="15900000" rotWithShape="0">
                    <a:srgbClr val="000000">
                      <a:alpha val="90000"/>
                    </a:srgbClr>
                  </a:outerShdw>
                </a:effectLst>
              </a:defRPr>
            </a:lvl1pPr>
          </a:lstStyle>
          <a:p>
            <a:r>
              <a:t>Title Text</a:t>
            </a:r>
          </a:p>
        </p:txBody>
      </p:sp>
      <p:sp>
        <p:nvSpPr>
          <p:cNvPr id="13" name="Body Level One…"/>
          <p:cNvSpPr txBox="1">
            <a:spLocks noGrp="1"/>
          </p:cNvSpPr>
          <p:nvPr>
            <p:ph type="body" sz="quarter" idx="1"/>
          </p:nvPr>
        </p:nvSpPr>
        <p:spPr>
          <a:xfrm>
            <a:off x="825500" y="5346700"/>
            <a:ext cx="11836400" cy="1854200"/>
          </a:xfrm>
          <a:prstGeom prst="rect">
            <a:avLst/>
          </a:prstGeom>
          <a:effectLst>
            <a:outerShdw blurRad="25400" dist="38100" dir="2700000" rotWithShape="0">
              <a:srgbClr val="6D625D">
                <a:alpha val="90000"/>
              </a:srgbClr>
            </a:outerShdw>
          </a:effectLst>
        </p:spPr>
        <p:txBody>
          <a:bodyPr anchor="t"/>
          <a:lstStyle>
            <a:lvl1pPr marL="0" indent="0" algn="ctr">
              <a:spcBef>
                <a:spcPts val="0"/>
              </a:spcBef>
              <a:buSzTx/>
              <a:buNone/>
              <a:defRPr sz="5200" i="1">
                <a:solidFill>
                  <a:srgbClr val="BEA56D"/>
                </a:solidFill>
                <a:effectLst>
                  <a:outerShdw blurRad="25400" dist="38100" dir="15900000" rotWithShape="0">
                    <a:srgbClr val="000000">
                      <a:alpha val="90000"/>
                    </a:srgbClr>
                  </a:outerShdw>
                </a:effectLst>
              </a:defRPr>
            </a:lvl1pPr>
            <a:lvl2pPr marL="0" indent="228600" algn="ctr">
              <a:spcBef>
                <a:spcPts val="0"/>
              </a:spcBef>
              <a:buSzTx/>
              <a:buNone/>
              <a:defRPr sz="5200" i="1">
                <a:solidFill>
                  <a:srgbClr val="BEA56D"/>
                </a:solidFill>
                <a:effectLst>
                  <a:outerShdw blurRad="25400" dist="38100" dir="15900000" rotWithShape="0">
                    <a:srgbClr val="000000">
                      <a:alpha val="90000"/>
                    </a:srgbClr>
                  </a:outerShdw>
                </a:effectLst>
              </a:defRPr>
            </a:lvl2pPr>
            <a:lvl3pPr marL="0" indent="457200" algn="ctr">
              <a:spcBef>
                <a:spcPts val="0"/>
              </a:spcBef>
              <a:buSzTx/>
              <a:buNone/>
              <a:defRPr sz="5200" i="1">
                <a:solidFill>
                  <a:srgbClr val="BEA56D"/>
                </a:solidFill>
                <a:effectLst>
                  <a:outerShdw blurRad="25400" dist="38100" dir="15900000" rotWithShape="0">
                    <a:srgbClr val="000000">
                      <a:alpha val="90000"/>
                    </a:srgbClr>
                  </a:outerShdw>
                </a:effectLst>
              </a:defRPr>
            </a:lvl3pPr>
            <a:lvl4pPr marL="0" indent="685800" algn="ctr">
              <a:spcBef>
                <a:spcPts val="0"/>
              </a:spcBef>
              <a:buSzTx/>
              <a:buNone/>
              <a:defRPr sz="5200" i="1">
                <a:solidFill>
                  <a:srgbClr val="BEA56D"/>
                </a:solidFill>
                <a:effectLst>
                  <a:outerShdw blurRad="25400" dist="38100" dir="15900000" rotWithShape="0">
                    <a:srgbClr val="000000">
                      <a:alpha val="90000"/>
                    </a:srgbClr>
                  </a:outerShdw>
                </a:effectLst>
              </a:defRPr>
            </a:lvl4pPr>
            <a:lvl5pPr marL="0" indent="914400" algn="ctr">
              <a:spcBef>
                <a:spcPts val="0"/>
              </a:spcBef>
              <a:buSzTx/>
              <a:buNone/>
              <a:defRPr sz="5200" i="1">
                <a:solidFill>
                  <a:srgbClr val="BEA56D"/>
                </a:solidFill>
                <a:effectLst>
                  <a:outerShdw blurRad="25400" dist="38100" dir="15900000" rotWithShape="0">
                    <a:srgbClr val="000000">
                      <a:alpha val="9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565899" y="9029699"/>
            <a:ext cx="342901" cy="355601"/>
          </a:xfrm>
          <a:prstGeom prst="rect">
            <a:avLst/>
          </a:prstGeom>
        </p:spPr>
        <p:txBody>
          <a:bodyPr anchor="ct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sz="3200" i="1"/>
            </a:lvl1pPr>
          </a:lstStyle>
          <a:p>
            <a:r>
              <a:t>–Johnny Appleseed</a:t>
            </a:r>
          </a:p>
        </p:txBody>
      </p:sp>
      <p:sp>
        <p:nvSpPr>
          <p:cNvPr id="96" name="“Type a quote here.”"/>
          <p:cNvSpPr txBox="1">
            <a:spLocks noGrp="1"/>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sz="4000" i="1"/>
            </a:lvl1pPr>
          </a:lstStyle>
          <a:p>
            <a:r>
              <a:t>“Type a quote here.”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side Cover">
    <p:spTree>
      <p:nvGrpSpPr>
        <p:cNvPr id="1" name=""/>
        <p:cNvGrpSpPr/>
        <p:nvPr/>
      </p:nvGrpSpPr>
      <p:grpSpPr>
        <a:xfrm>
          <a:off x="0" y="0"/>
          <a:ext cx="0" cy="0"/>
          <a:chOff x="0" y="0"/>
          <a:chExt cx="0" cy="0"/>
        </a:xfrm>
      </p:grpSpPr>
      <p:sp>
        <p:nvSpPr>
          <p:cNvPr id="21" name="Image"/>
          <p:cNvSpPr>
            <a:spLocks noGrp="1"/>
          </p:cNvSpPr>
          <p:nvPr>
            <p:ph type="pic" idx="13"/>
          </p:nvPr>
        </p:nvSpPr>
        <p:spPr>
          <a:xfrm>
            <a:off x="749300" y="812800"/>
            <a:ext cx="11480800" cy="6223000"/>
          </a:xfrm>
          <a:prstGeom prst="rect">
            <a:avLst/>
          </a:prstGeom>
          <a:ln w="9525">
            <a:round/>
          </a:ln>
        </p:spPr>
        <p:txBody>
          <a:bodyPr lIns="91439" tIns="45719" rIns="91439" bIns="45719" anchor="t">
            <a:noAutofit/>
          </a:bodyPr>
          <a:lstStyle/>
          <a:p>
            <a:endParaRPr/>
          </a:p>
        </p:txBody>
      </p:sp>
      <p:sp>
        <p:nvSpPr>
          <p:cNvPr id="22" name="Title Text"/>
          <p:cNvSpPr txBox="1">
            <a:spLocks noGrp="1"/>
          </p:cNvSpPr>
          <p:nvPr>
            <p:ph type="title"/>
          </p:nvPr>
        </p:nvSpPr>
        <p:spPr>
          <a:xfrm>
            <a:off x="762000" y="7035800"/>
            <a:ext cx="11480800" cy="1346200"/>
          </a:xfrm>
          <a:prstGeom prst="rect">
            <a:avLst/>
          </a:prstGeom>
        </p:spPr>
        <p:txBody>
          <a:bodyPr/>
          <a:lstStyle/>
          <a:p>
            <a:r>
              <a:t>Title Text</a:t>
            </a:r>
          </a:p>
        </p:txBody>
      </p:sp>
      <p:sp>
        <p:nvSpPr>
          <p:cNvPr id="23" name="Body Level One…"/>
          <p:cNvSpPr txBox="1">
            <a:spLocks noGrp="1"/>
          </p:cNvSpPr>
          <p:nvPr>
            <p:ph type="body" sz="quarter" idx="1"/>
          </p:nvPr>
        </p:nvSpPr>
        <p:spPr>
          <a:xfrm>
            <a:off x="762000" y="8382000"/>
            <a:ext cx="11480800" cy="952500"/>
          </a:xfrm>
          <a:prstGeom prst="rect">
            <a:avLst/>
          </a:prstGeom>
        </p:spPr>
        <p:txBody>
          <a:bodyPr/>
          <a:lstStyle>
            <a:lvl1pPr marL="0" indent="0" algn="ctr">
              <a:spcBef>
                <a:spcPts val="0"/>
              </a:spcBef>
              <a:buSzTx/>
              <a:buNone/>
              <a:defRPr sz="3600" i="1"/>
            </a:lvl1pPr>
            <a:lvl2pPr marL="0" indent="228600" algn="ctr">
              <a:spcBef>
                <a:spcPts val="0"/>
              </a:spcBef>
              <a:buSzTx/>
              <a:buNone/>
              <a:defRPr sz="3600" i="1"/>
            </a:lvl2pPr>
            <a:lvl3pPr marL="0" indent="457200" algn="ctr">
              <a:spcBef>
                <a:spcPts val="0"/>
              </a:spcBef>
              <a:buSzTx/>
              <a:buNone/>
              <a:defRPr sz="3600" i="1"/>
            </a:lvl3pPr>
            <a:lvl4pPr marL="0" indent="685800" algn="ctr">
              <a:spcBef>
                <a:spcPts val="0"/>
              </a:spcBef>
              <a:buSzTx/>
              <a:buNone/>
              <a:defRPr sz="3600" i="1"/>
            </a:lvl4pPr>
            <a:lvl5pPr marL="0" indent="91440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6324599" y="9143999"/>
            <a:ext cx="342901" cy="3556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762000" y="3606800"/>
            <a:ext cx="11480800" cy="2540000"/>
          </a:xfrm>
          <a:prstGeom prst="rect">
            <a:avLst/>
          </a:prstGeom>
        </p:spPr>
        <p:txBody>
          <a:bodyPr/>
          <a:lstStyle/>
          <a:p>
            <a:r>
              <a:t>Title Text</a:t>
            </a:r>
          </a:p>
        </p:txBody>
      </p:sp>
      <p:sp>
        <p:nvSpPr>
          <p:cNvPr id="32" name="Slide Number"/>
          <p:cNvSpPr txBox="1">
            <a:spLocks noGrp="1"/>
          </p:cNvSpPr>
          <p:nvPr>
            <p:ph type="sldNum" sz="quarter" idx="2"/>
          </p:nvPr>
        </p:nvSpPr>
        <p:spPr>
          <a:xfrm>
            <a:off x="6324599" y="9016999"/>
            <a:ext cx="342901" cy="355601"/>
          </a:xfrm>
          <a:prstGeom prst="rect">
            <a:avLst/>
          </a:prstGeom>
        </p:spPr>
        <p:txBody>
          <a:bodyPr anchor="ct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Image"/>
          <p:cNvSpPr>
            <a:spLocks noGrp="1"/>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endParaRPr/>
          </a:p>
        </p:txBody>
      </p:sp>
      <p:sp>
        <p:nvSpPr>
          <p:cNvPr id="41" name="Title Text"/>
          <p:cNvSpPr txBox="1">
            <a:spLocks noGrp="1"/>
          </p:cNvSpPr>
          <p:nvPr>
            <p:ph type="title"/>
          </p:nvPr>
        </p:nvSpPr>
        <p:spPr>
          <a:xfrm>
            <a:off x="431800" y="1600200"/>
            <a:ext cx="6477000" cy="3175000"/>
          </a:xfrm>
          <a:prstGeom prst="rect">
            <a:avLst/>
          </a:prstGeom>
        </p:spPr>
        <p:txBody>
          <a:bodyPr anchor="b"/>
          <a:lstStyle/>
          <a:p>
            <a:r>
              <a:t>Title Text</a:t>
            </a:r>
          </a:p>
        </p:txBody>
      </p:sp>
      <p:sp>
        <p:nvSpPr>
          <p:cNvPr id="42" name="Body Level One…"/>
          <p:cNvSpPr txBox="1">
            <a:spLocks noGrp="1"/>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sz="3600" i="1"/>
            </a:lvl1pPr>
            <a:lvl2pPr marL="0" indent="228600" algn="ctr">
              <a:spcBef>
                <a:spcPts val="0"/>
              </a:spcBef>
              <a:buSzTx/>
              <a:buNone/>
              <a:defRPr sz="3600" i="1"/>
            </a:lvl2pPr>
            <a:lvl3pPr marL="0" indent="457200" algn="ctr">
              <a:spcBef>
                <a:spcPts val="0"/>
              </a:spcBef>
              <a:buSzTx/>
              <a:buNone/>
              <a:defRPr sz="3600" i="1"/>
            </a:lvl3pPr>
            <a:lvl4pPr marL="0" indent="685800" algn="ctr">
              <a:spcBef>
                <a:spcPts val="0"/>
              </a:spcBef>
              <a:buSzTx/>
              <a:buNone/>
              <a:defRPr sz="3600" i="1"/>
            </a:lvl4pPr>
            <a:lvl5pPr marL="0" indent="91440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Image"/>
          <p:cNvSpPr>
            <a:spLocks noGrp="1"/>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Image"/>
          <p:cNvSpPr>
            <a:spLocks noGrp="1"/>
          </p:cNvSpPr>
          <p:nvPr>
            <p:ph type="pic" idx="13"/>
          </p:nvPr>
        </p:nvSpPr>
        <p:spPr>
          <a:xfrm>
            <a:off x="787400" y="723900"/>
            <a:ext cx="6324600" cy="81788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24599" y="9016999"/>
            <a:ext cx="342901" cy="3556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HE PROCEEDS OF CRIME ACT, 2018"/>
          <p:cNvSpPr txBox="1">
            <a:spLocks noGrp="1"/>
          </p:cNvSpPr>
          <p:nvPr>
            <p:ph type="ctrTitle"/>
          </p:nvPr>
        </p:nvSpPr>
        <p:spPr>
          <a:prstGeom prst="rect">
            <a:avLst/>
          </a:prstGeom>
        </p:spPr>
        <p:txBody>
          <a:bodyPr/>
          <a:lstStyle/>
          <a:p>
            <a:r>
              <a:t>THE PROCEEDS OF CRIME ACT, 2018</a:t>
            </a:r>
          </a:p>
        </p:txBody>
      </p:sp>
      <p:sp>
        <p:nvSpPr>
          <p:cNvPr id="122" name="An Act to Strengthen Measures to recover the proceeds and instrumentalities of crime and to combat identified risks"/>
          <p:cNvSpPr txBox="1">
            <a:spLocks noGrp="1"/>
          </p:cNvSpPr>
          <p:nvPr>
            <p:ph type="subTitle" sz="quarter" idx="1"/>
          </p:nvPr>
        </p:nvSpPr>
        <p:spPr>
          <a:prstGeom prst="rect">
            <a:avLst/>
          </a:prstGeom>
        </p:spPr>
        <p:txBody>
          <a:bodyPr>
            <a:normAutofit fontScale="92500" lnSpcReduction="20000"/>
          </a:bodyPr>
          <a:lstStyle>
            <a:lvl1pPr defTabSz="531622">
              <a:defRPr sz="4732">
                <a:effectLst>
                  <a:outerShdw blurRad="23114" dist="34671" dir="15900000" rotWithShape="0">
                    <a:srgbClr val="000000">
                      <a:alpha val="90000"/>
                    </a:srgbClr>
                  </a:outerShdw>
                </a:effectLst>
              </a:defRPr>
            </a:lvl1pPr>
          </a:lstStyle>
          <a:p>
            <a:r>
              <a:t>An Act to Strengthen Measures to recover the proceeds and instrumentalities of crime and to combat identified risks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Duty to Disclose - s. 12"/>
          <p:cNvSpPr txBox="1">
            <a:spLocks noGrp="1"/>
          </p:cNvSpPr>
          <p:nvPr>
            <p:ph type="title"/>
          </p:nvPr>
        </p:nvSpPr>
        <p:spPr>
          <a:prstGeom prst="rect">
            <a:avLst/>
          </a:prstGeom>
        </p:spPr>
        <p:txBody>
          <a:bodyPr/>
          <a:lstStyle/>
          <a:p>
            <a:r>
              <a:t>Duty to Disclose - s. 12</a:t>
            </a:r>
          </a:p>
        </p:txBody>
      </p:sp>
      <p:sp>
        <p:nvSpPr>
          <p:cNvPr id="149" name="Accountants, attorneys and notaries, must disclose to the Focal Point Officer, as soon as possible after they have any reasonable suspicion of money laundering that comes to them during the course of their business…"/>
          <p:cNvSpPr txBox="1">
            <a:spLocks noGrp="1"/>
          </p:cNvSpPr>
          <p:nvPr>
            <p:ph type="body" idx="1"/>
          </p:nvPr>
        </p:nvSpPr>
        <p:spPr>
          <a:xfrm>
            <a:off x="762000" y="2781300"/>
            <a:ext cx="11480800" cy="5715000"/>
          </a:xfrm>
          <a:prstGeom prst="rect">
            <a:avLst/>
          </a:prstGeom>
        </p:spPr>
        <p:txBody>
          <a:bodyPr>
            <a:normAutofit fontScale="92500" lnSpcReduction="10000"/>
          </a:bodyPr>
          <a:lstStyle/>
          <a:p>
            <a:pPr marL="496062" indent="-496062" defTabSz="543305">
              <a:spcBef>
                <a:spcPts val="3900"/>
              </a:spcBef>
              <a:buBlip>
                <a:blip r:embed="rId2"/>
              </a:buBlip>
              <a:defRPr sz="3906"/>
            </a:pPr>
            <a:r>
              <a:t>Accountants, attorneys and notaries, must disclose to the Focal Point Officer, as soon as possible after they have any reasonable suspicion of money laundering that comes to them during the course of their business</a:t>
            </a:r>
          </a:p>
          <a:p>
            <a:pPr marL="496062" indent="-496062" defTabSz="543305">
              <a:spcBef>
                <a:spcPts val="3900"/>
              </a:spcBef>
              <a:buBlip>
                <a:blip r:embed="rId2"/>
              </a:buBlip>
              <a:defRPr sz="3906"/>
            </a:pPr>
            <a:r>
              <a:t>No offence is committed if there is a reasonable excuse for not disclosing</a:t>
            </a:r>
          </a:p>
          <a:p>
            <a:pPr marL="496062" indent="-496062" defTabSz="543305">
              <a:spcBef>
                <a:spcPts val="3900"/>
              </a:spcBef>
              <a:buBlip>
                <a:blip r:embed="rId2"/>
              </a:buBlip>
              <a:defRPr sz="3906"/>
            </a:pPr>
            <a:r>
              <a:t>The Nominated Officer is the person nominated by the person’s employer to receive disclosures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ailure to Disclose by Nominated Officers - s. 13"/>
          <p:cNvSpPr txBox="1">
            <a:spLocks noGrp="1"/>
          </p:cNvSpPr>
          <p:nvPr>
            <p:ph type="title"/>
          </p:nvPr>
        </p:nvSpPr>
        <p:spPr>
          <a:prstGeom prst="rect">
            <a:avLst/>
          </a:prstGeom>
        </p:spPr>
        <p:txBody>
          <a:bodyPr>
            <a:normAutofit fontScale="90000"/>
          </a:bodyPr>
          <a:lstStyle>
            <a:lvl1pPr defTabSz="385572">
              <a:defRPr sz="4884">
                <a:effectLst>
                  <a:outerShdw blurRad="16764" dist="16764" dir="15900000" rotWithShape="0">
                    <a:srgbClr val="595650">
                      <a:alpha val="33000"/>
                    </a:srgbClr>
                  </a:outerShdw>
                </a:effectLst>
              </a:defRPr>
            </a:lvl1pPr>
          </a:lstStyle>
          <a:p>
            <a:r>
              <a:t>Failure to Disclose by Nominated Officers - s. 13</a:t>
            </a:r>
          </a:p>
        </p:txBody>
      </p:sp>
      <p:sp>
        <p:nvSpPr>
          <p:cNvPr id="152" name="A Nominated Officer commits an offence if he knows or suspects that someone is committing money laundering and he does not disclose it to the Focal Point Officer as soon as possible after he has this information"/>
          <p:cNvSpPr txBox="1">
            <a:spLocks noGrp="1"/>
          </p:cNvSpPr>
          <p:nvPr>
            <p:ph type="body" idx="1"/>
          </p:nvPr>
        </p:nvSpPr>
        <p:spPr>
          <a:prstGeom prst="rect">
            <a:avLst/>
          </a:prstGeom>
        </p:spPr>
        <p:txBody>
          <a:bodyPr/>
          <a:lstStyle>
            <a:lvl1pPr>
              <a:buBlip>
                <a:blip r:embed="rId2"/>
              </a:buBlip>
            </a:lvl1pPr>
          </a:lstStyle>
          <a:p>
            <a:r>
              <a:t>A Nominated Officer commits an offence if he knows or suspects that someone is committing money laundering and he does not disclose it to the Focal Point Officer as soon as possible after he has this information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pping Off - s. 14"/>
          <p:cNvSpPr txBox="1">
            <a:spLocks noGrp="1"/>
          </p:cNvSpPr>
          <p:nvPr>
            <p:ph type="title"/>
          </p:nvPr>
        </p:nvSpPr>
        <p:spPr>
          <a:prstGeom prst="rect">
            <a:avLst/>
          </a:prstGeom>
        </p:spPr>
        <p:txBody>
          <a:bodyPr/>
          <a:lstStyle/>
          <a:p>
            <a:r>
              <a:t>Tipping Off - s. 14</a:t>
            </a:r>
          </a:p>
        </p:txBody>
      </p:sp>
      <p:sp>
        <p:nvSpPr>
          <p:cNvPr id="155" name="An offence is committed by anyone who lets someone know that the Financial Intelligence Unit has been them under suspicion or has an ongoing investigation re money laundering"/>
          <p:cNvSpPr txBox="1">
            <a:spLocks noGrp="1"/>
          </p:cNvSpPr>
          <p:nvPr>
            <p:ph type="body" idx="1"/>
          </p:nvPr>
        </p:nvSpPr>
        <p:spPr>
          <a:prstGeom prst="rect">
            <a:avLst/>
          </a:prstGeom>
        </p:spPr>
        <p:txBody>
          <a:bodyPr/>
          <a:lstStyle>
            <a:lvl1pPr>
              <a:buBlip>
                <a:blip r:embed="rId2"/>
              </a:buBlip>
              <a:defRPr>
                <a:solidFill>
                  <a:srgbClr val="FF40FF"/>
                </a:solidFill>
              </a:defRPr>
            </a:lvl1pPr>
          </a:lstStyle>
          <a:p>
            <a:r>
              <a:t>An offence is committed by anyone who lets someone know that the Financial Intelligence Unit has been them under suspicion or has an ongoing investigation re money laundering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enalties - s. 15"/>
          <p:cNvSpPr txBox="1">
            <a:spLocks noGrp="1"/>
          </p:cNvSpPr>
          <p:nvPr>
            <p:ph type="title"/>
          </p:nvPr>
        </p:nvSpPr>
        <p:spPr>
          <a:prstGeom prst="rect">
            <a:avLst/>
          </a:prstGeom>
        </p:spPr>
        <p:txBody>
          <a:bodyPr/>
          <a:lstStyle/>
          <a:p>
            <a:r>
              <a:t>Penalties - s. 15</a:t>
            </a:r>
          </a:p>
        </p:txBody>
      </p:sp>
      <p:sp>
        <p:nvSpPr>
          <p:cNvPr id="158" name="Sections 9-11…"/>
          <p:cNvSpPr txBox="1">
            <a:spLocks noGrp="1"/>
          </p:cNvSpPr>
          <p:nvPr>
            <p:ph type="body" idx="1"/>
          </p:nvPr>
        </p:nvSpPr>
        <p:spPr>
          <a:prstGeom prst="rect">
            <a:avLst/>
          </a:prstGeom>
        </p:spPr>
        <p:txBody>
          <a:bodyPr>
            <a:normAutofit lnSpcReduction="10000"/>
          </a:bodyPr>
          <a:lstStyle/>
          <a:p>
            <a:pPr marL="272034" indent="-272034" defTabSz="297941">
              <a:spcBef>
                <a:spcPts val="2100"/>
              </a:spcBef>
              <a:buBlip>
                <a:blip r:embed="rId2"/>
              </a:buBlip>
              <a:defRPr sz="2142"/>
            </a:pPr>
            <a:r>
              <a:t>Sections 9-11</a:t>
            </a:r>
          </a:p>
          <a:p>
            <a:pPr marL="544068" lvl="1" indent="-272034" defTabSz="297941">
              <a:spcBef>
                <a:spcPts val="2100"/>
              </a:spcBef>
              <a:buBlip>
                <a:blip r:embed="rId3"/>
              </a:buBlip>
              <a:defRPr sz="2142"/>
            </a:pPr>
            <a:r>
              <a:t>Summary Conviction</a:t>
            </a:r>
          </a:p>
          <a:p>
            <a:pPr marL="816102" lvl="2" indent="-272034" defTabSz="297941">
              <a:spcBef>
                <a:spcPts val="2100"/>
              </a:spcBef>
              <a:buBlip>
                <a:blip r:embed="rId4"/>
              </a:buBlip>
              <a:defRPr sz="2142"/>
            </a:pPr>
            <a:r>
              <a:t>Up to 7 years, up to $5,000, both</a:t>
            </a:r>
          </a:p>
          <a:p>
            <a:pPr marL="544068" lvl="1" indent="-272034" defTabSz="297941">
              <a:spcBef>
                <a:spcPts val="2100"/>
              </a:spcBef>
              <a:buBlip>
                <a:blip r:embed="rId3"/>
              </a:buBlip>
              <a:defRPr sz="2142"/>
            </a:pPr>
            <a:r>
              <a:t>Indictment </a:t>
            </a:r>
          </a:p>
          <a:p>
            <a:pPr marL="816102" lvl="2" indent="-272034" defTabSz="297941">
              <a:spcBef>
                <a:spcPts val="2100"/>
              </a:spcBef>
              <a:buBlip>
                <a:blip r:embed="rId4"/>
              </a:buBlip>
              <a:defRPr sz="2142"/>
            </a:pPr>
            <a:r>
              <a:t>Up to 20 years, fine, both</a:t>
            </a:r>
          </a:p>
          <a:p>
            <a:pPr marL="272034" indent="-272034" defTabSz="297941">
              <a:spcBef>
                <a:spcPts val="2100"/>
              </a:spcBef>
              <a:buBlip>
                <a:blip r:embed="rId2"/>
              </a:buBlip>
              <a:defRPr sz="2142"/>
            </a:pPr>
            <a:r>
              <a:t>Sections 12- 14</a:t>
            </a:r>
          </a:p>
          <a:p>
            <a:pPr marL="544068" lvl="1" indent="-272034" defTabSz="297941">
              <a:spcBef>
                <a:spcPts val="2100"/>
              </a:spcBef>
              <a:buBlip>
                <a:blip r:embed="rId3"/>
              </a:buBlip>
              <a:defRPr sz="2142"/>
            </a:pPr>
            <a:r>
              <a:t>Summary </a:t>
            </a:r>
          </a:p>
          <a:p>
            <a:pPr marL="816102" lvl="2" indent="-272034" defTabSz="297941">
              <a:spcBef>
                <a:spcPts val="2100"/>
              </a:spcBef>
              <a:buBlip>
                <a:blip r:embed="rId4"/>
              </a:buBlip>
              <a:defRPr sz="2142"/>
            </a:pPr>
            <a:r>
              <a:t>Up to 12 years, up to $5,000, both</a:t>
            </a:r>
          </a:p>
          <a:p>
            <a:pPr marL="544068" lvl="1" indent="-272034" defTabSz="297941">
              <a:spcBef>
                <a:spcPts val="2100"/>
              </a:spcBef>
              <a:buBlip>
                <a:blip r:embed="rId3"/>
              </a:buBlip>
              <a:defRPr sz="2142"/>
            </a:pPr>
            <a:r>
              <a:t>Indictment</a:t>
            </a:r>
          </a:p>
          <a:p>
            <a:pPr marL="816102" lvl="2" indent="-272034" defTabSz="297941">
              <a:spcBef>
                <a:spcPts val="2100"/>
              </a:spcBef>
              <a:buBlip>
                <a:blip r:embed="rId4"/>
              </a:buBlip>
              <a:defRPr sz="2142"/>
            </a:pPr>
            <a:r>
              <a:t>Up to 20 years, fine, both</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efences and Consent - ss. 16 -17"/>
          <p:cNvSpPr txBox="1">
            <a:spLocks noGrp="1"/>
          </p:cNvSpPr>
          <p:nvPr>
            <p:ph type="title"/>
          </p:nvPr>
        </p:nvSpPr>
        <p:spPr>
          <a:prstGeom prst="rect">
            <a:avLst/>
          </a:prstGeom>
        </p:spPr>
        <p:txBody>
          <a:bodyPr>
            <a:normAutofit fontScale="90000"/>
          </a:bodyPr>
          <a:lstStyle>
            <a:lvl1pPr defTabSz="519937">
              <a:defRPr sz="6586">
                <a:effectLst>
                  <a:outerShdw blurRad="22606" dist="22606" dir="15900000" rotWithShape="0">
                    <a:srgbClr val="595650">
                      <a:alpha val="33000"/>
                    </a:srgbClr>
                  </a:outerShdw>
                </a:effectLst>
              </a:defRPr>
            </a:lvl1pPr>
          </a:lstStyle>
          <a:p>
            <a:r>
              <a:t>Defences and Consent - ss. 16 -17</a:t>
            </a:r>
          </a:p>
        </p:txBody>
      </p:sp>
      <p:sp>
        <p:nvSpPr>
          <p:cNvPr id="161" name="No offence if disclosure is authorised under section 19 with consent from a Focal Point Officer…"/>
          <p:cNvSpPr txBox="1">
            <a:spLocks noGrp="1"/>
          </p:cNvSpPr>
          <p:nvPr>
            <p:ph type="body" idx="1"/>
          </p:nvPr>
        </p:nvSpPr>
        <p:spPr>
          <a:prstGeom prst="rect">
            <a:avLst/>
          </a:prstGeom>
        </p:spPr>
        <p:txBody>
          <a:bodyPr>
            <a:normAutofit lnSpcReduction="10000"/>
          </a:bodyPr>
          <a:lstStyle/>
          <a:p>
            <a:pPr>
              <a:buBlip>
                <a:blip r:embed="rId2"/>
              </a:buBlip>
            </a:pPr>
            <a:r>
              <a:t>No offence if disclosure is authorised under section 19 with consent from a Focal Point Officer</a:t>
            </a:r>
          </a:p>
          <a:p>
            <a:pPr>
              <a:buBlip>
                <a:blip r:embed="rId2"/>
              </a:buBlip>
            </a:pPr>
            <a:r>
              <a:t>Consent occurs where there has been disclosure to a Focal Point Officer and after 7 days the FPO has not refused consent, or after a 31 day moratorium period has ended the FPO has not given a final refusal</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rotected Disclosures - s. 18"/>
          <p:cNvSpPr txBox="1">
            <a:spLocks noGrp="1"/>
          </p:cNvSpPr>
          <p:nvPr>
            <p:ph type="title"/>
          </p:nvPr>
        </p:nvSpPr>
        <p:spPr>
          <a:prstGeom prst="rect">
            <a:avLst/>
          </a:prstGeom>
        </p:spPr>
        <p:txBody>
          <a:bodyPr>
            <a:normAutofit fontScale="90000"/>
          </a:bodyPr>
          <a:lstStyle/>
          <a:p>
            <a:r>
              <a:t>Protected Disclosures - s. 18</a:t>
            </a:r>
          </a:p>
        </p:txBody>
      </p:sp>
      <p:sp>
        <p:nvSpPr>
          <p:cNvPr id="164" name="No breach re disclosure of information if information came to the discloser during the course of their business, the discloser reasonably knows or suspects money laundering, disclosure is made to Focal Point Officer or Nominated Officer as soon as possible"/>
          <p:cNvSpPr txBox="1">
            <a:spLocks noGrp="1"/>
          </p:cNvSpPr>
          <p:nvPr>
            <p:ph type="body" idx="1"/>
          </p:nvPr>
        </p:nvSpPr>
        <p:spPr>
          <a:prstGeom prst="rect">
            <a:avLst/>
          </a:prstGeom>
        </p:spPr>
        <p:txBody>
          <a:bodyPr/>
          <a:lstStyle>
            <a:lvl1pPr>
              <a:buBlip>
                <a:blip r:embed="rId2"/>
              </a:buBlip>
            </a:lvl1pPr>
          </a:lstStyle>
          <a:p>
            <a:r>
              <a:t>No breach re disclosure of information if information came to the discloser during the course of their business, the discloser reasonably knows or suspects money laundering, disclosure is made to Focal Point Officer or Nominated Officer as soon as possible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horized Disclosures - S. 19"/>
          <p:cNvSpPr txBox="1">
            <a:spLocks noGrp="1"/>
          </p:cNvSpPr>
          <p:nvPr>
            <p:ph type="title"/>
          </p:nvPr>
        </p:nvSpPr>
        <p:spPr>
          <a:prstGeom prst="rect">
            <a:avLst/>
          </a:prstGeom>
        </p:spPr>
        <p:txBody>
          <a:bodyPr>
            <a:normAutofit fontScale="90000"/>
          </a:bodyPr>
          <a:lstStyle/>
          <a:p>
            <a:r>
              <a:t>Authorized Disclosures - S. 19</a:t>
            </a:r>
          </a:p>
        </p:txBody>
      </p:sp>
      <p:sp>
        <p:nvSpPr>
          <p:cNvPr id="167" name="A disclosure is authorised if it is made to a FPO or NO, if made of own free will and made in the proper form"/>
          <p:cNvSpPr txBox="1">
            <a:spLocks noGrp="1"/>
          </p:cNvSpPr>
          <p:nvPr>
            <p:ph type="body" idx="1"/>
          </p:nvPr>
        </p:nvSpPr>
        <p:spPr>
          <a:prstGeom prst="rect">
            <a:avLst/>
          </a:prstGeom>
        </p:spPr>
        <p:txBody>
          <a:bodyPr/>
          <a:lstStyle>
            <a:lvl1pPr>
              <a:buBlip>
                <a:blip r:embed="rId2"/>
              </a:buBlip>
            </a:lvl1pPr>
          </a:lstStyle>
          <a:p>
            <a:r>
              <a:t>A disclosure is authorised if it is made to a FPO or NO, if made of own free will and made in the proper form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onviction Based Confiscation - s. 22"/>
          <p:cNvSpPr txBox="1">
            <a:spLocks noGrp="1"/>
          </p:cNvSpPr>
          <p:nvPr>
            <p:ph type="title"/>
          </p:nvPr>
        </p:nvSpPr>
        <p:spPr>
          <a:prstGeom prst="rect">
            <a:avLst/>
          </a:prstGeom>
        </p:spPr>
        <p:txBody>
          <a:bodyPr>
            <a:normAutofit fontScale="90000"/>
          </a:bodyPr>
          <a:lstStyle>
            <a:lvl1pPr defTabSz="467359">
              <a:defRPr sz="5920">
                <a:effectLst>
                  <a:outerShdw blurRad="20320" dist="20320" dir="15900000" rotWithShape="0">
                    <a:srgbClr val="595650">
                      <a:alpha val="33000"/>
                    </a:srgbClr>
                  </a:outerShdw>
                </a:effectLst>
              </a:defRPr>
            </a:lvl1pPr>
          </a:lstStyle>
          <a:p>
            <a:r>
              <a:t>Conviction Based Confiscation - s. 22</a:t>
            </a:r>
          </a:p>
        </p:txBody>
      </p:sp>
      <p:sp>
        <p:nvSpPr>
          <p:cNvPr id="170" name="Conviction must be for offence that happened after the Act came into force but benefits received from pre-Act criminal conduct can be taken into account when determining an extended benefit…"/>
          <p:cNvSpPr txBox="1">
            <a:spLocks noGrp="1"/>
          </p:cNvSpPr>
          <p:nvPr>
            <p:ph type="body" idx="1"/>
          </p:nvPr>
        </p:nvSpPr>
        <p:spPr>
          <a:prstGeom prst="rect">
            <a:avLst/>
          </a:prstGeom>
        </p:spPr>
        <p:txBody>
          <a:bodyPr/>
          <a:lstStyle/>
          <a:p>
            <a:pPr>
              <a:buBlip>
                <a:blip r:embed="rId2"/>
              </a:buBlip>
            </a:pPr>
            <a:r>
              <a:t>Conviction must be for offence that happened after the Act came into force but benefits received from pre-Act criminal conduct can be taken into account when determining an extended benefit</a:t>
            </a:r>
          </a:p>
          <a:p>
            <a:pPr>
              <a:buBlip>
                <a:blip r:embed="rId2"/>
              </a:buBlip>
            </a:pPr>
            <a:r>
              <a:t>Standard of Proof- balance of probabilities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Application for a Restraint Order - S. 23"/>
          <p:cNvSpPr txBox="1">
            <a:spLocks noGrp="1"/>
          </p:cNvSpPr>
          <p:nvPr>
            <p:ph type="title"/>
          </p:nvPr>
        </p:nvSpPr>
        <p:spPr>
          <a:prstGeom prst="rect">
            <a:avLst/>
          </a:prstGeom>
        </p:spPr>
        <p:txBody>
          <a:bodyPr>
            <a:normAutofit fontScale="90000"/>
          </a:bodyPr>
          <a:lstStyle>
            <a:lvl1pPr defTabSz="432308">
              <a:defRPr sz="5476">
                <a:effectLst>
                  <a:outerShdw blurRad="18796" dist="18796" dir="15900000" rotWithShape="0">
                    <a:srgbClr val="595650">
                      <a:alpha val="33000"/>
                    </a:srgbClr>
                  </a:outerShdw>
                </a:effectLst>
              </a:defRPr>
            </a:lvl1pPr>
          </a:lstStyle>
          <a:p>
            <a:r>
              <a:t>Application for a Restraint Order - S. 23</a:t>
            </a:r>
          </a:p>
        </p:txBody>
      </p:sp>
      <p:sp>
        <p:nvSpPr>
          <p:cNvPr id="173" name="Can apply for restraint order when person a. Under investigation, b. Charged, or c. Convicted.…"/>
          <p:cNvSpPr txBox="1">
            <a:spLocks noGrp="1"/>
          </p:cNvSpPr>
          <p:nvPr>
            <p:ph type="body" idx="1"/>
          </p:nvPr>
        </p:nvSpPr>
        <p:spPr>
          <a:prstGeom prst="rect">
            <a:avLst/>
          </a:prstGeom>
        </p:spPr>
        <p:txBody>
          <a:bodyPr>
            <a:normAutofit fontScale="92500" lnSpcReduction="10000"/>
          </a:bodyPr>
          <a:lstStyle/>
          <a:p>
            <a:pPr marL="384048" indent="-384048" defTabSz="420624">
              <a:spcBef>
                <a:spcPts val="3000"/>
              </a:spcBef>
              <a:buBlip>
                <a:blip r:embed="rId2"/>
              </a:buBlip>
              <a:defRPr sz="3024"/>
            </a:pPr>
            <a:r>
              <a:t>Can apply for restraint order when person a. Under investigation, b. Charged, or c. Convicted.</a:t>
            </a:r>
          </a:p>
          <a:p>
            <a:pPr marL="384048" indent="-384048" defTabSz="420624">
              <a:spcBef>
                <a:spcPts val="3000"/>
              </a:spcBef>
              <a:buBlip>
                <a:blip r:embed="rId2"/>
              </a:buBlip>
              <a:defRPr sz="3024"/>
            </a:pPr>
            <a:r>
              <a:t>The enforcement authority may apply for an order relating to the proceeds of the offence, the instrumentalities of the offence, property in which the person has an interest</a:t>
            </a:r>
          </a:p>
          <a:p>
            <a:pPr marL="384048" indent="-384048" defTabSz="420624">
              <a:spcBef>
                <a:spcPts val="3000"/>
              </a:spcBef>
              <a:buBlip>
                <a:blip r:embed="rId2"/>
              </a:buBlip>
              <a:defRPr sz="3024"/>
            </a:pPr>
            <a:r>
              <a:t>An application to restrain the property can be made, </a:t>
            </a:r>
            <a:r>
              <a:rPr i="1"/>
              <a:t>ex parte, </a:t>
            </a:r>
            <a:r>
              <a:t>or in camera to a Supreme Court Judge</a:t>
            </a:r>
          </a:p>
          <a:p>
            <a:pPr marL="384048" indent="-384048" defTabSz="420624">
              <a:spcBef>
                <a:spcPts val="3000"/>
              </a:spcBef>
              <a:buBlip>
                <a:blip r:embed="rId2"/>
              </a:buBlip>
              <a:defRPr sz="3024"/>
            </a:pPr>
            <a:r>
              <a:t>The application should be in writing and supported by affidavit setting out the reasons for the belief that the property is the proceeds of crime and that the person under investigation has an interest in the property</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straint Order - ss. 24 - 25"/>
          <p:cNvSpPr txBox="1">
            <a:spLocks noGrp="1"/>
          </p:cNvSpPr>
          <p:nvPr>
            <p:ph type="title"/>
          </p:nvPr>
        </p:nvSpPr>
        <p:spPr>
          <a:prstGeom prst="rect">
            <a:avLst/>
          </a:prstGeom>
        </p:spPr>
        <p:txBody>
          <a:bodyPr>
            <a:normAutofit fontScale="90000"/>
          </a:bodyPr>
          <a:lstStyle/>
          <a:p>
            <a:r>
              <a:t>Restraint Order - ss. 24 - 25</a:t>
            </a:r>
          </a:p>
        </p:txBody>
      </p:sp>
      <p:sp>
        <p:nvSpPr>
          <p:cNvPr id="176" name="The Court can make an Order even where the person has not been convicted of an offence that…"/>
          <p:cNvSpPr txBox="1">
            <a:spLocks noGrp="1"/>
          </p:cNvSpPr>
          <p:nvPr>
            <p:ph type="body" idx="1"/>
          </p:nvPr>
        </p:nvSpPr>
        <p:spPr>
          <a:prstGeom prst="rect">
            <a:avLst/>
          </a:prstGeom>
        </p:spPr>
        <p:txBody>
          <a:bodyPr>
            <a:normAutofit lnSpcReduction="10000"/>
          </a:bodyPr>
          <a:lstStyle/>
          <a:p>
            <a:pPr marL="314705" indent="-314705" defTabSz="344677">
              <a:spcBef>
                <a:spcPts val="2400"/>
              </a:spcBef>
              <a:buBlip>
                <a:blip r:embed="rId2"/>
              </a:buBlip>
              <a:defRPr sz="2478"/>
            </a:pPr>
            <a:r>
              <a:t>The Court can make an Order even where the person has not been convicted of an offence that</a:t>
            </a:r>
          </a:p>
          <a:p>
            <a:pPr marL="449579" indent="-449579" defTabSz="344677">
              <a:spcBef>
                <a:spcPts val="2400"/>
              </a:spcBef>
              <a:buSzPct val="100000"/>
              <a:buAutoNum type="alphaUcPeriod"/>
              <a:defRPr sz="2478"/>
            </a:pPr>
            <a:r>
              <a:t> </a:t>
            </a:r>
            <a:r>
              <a:rPr>
                <a:solidFill>
                  <a:srgbClr val="FF40FF"/>
                </a:solidFill>
              </a:rPr>
              <a:t>he committed an offence, AND is under an investigation or has been charged </a:t>
            </a:r>
          </a:p>
          <a:p>
            <a:pPr marL="449579" indent="-449579" defTabSz="344677">
              <a:spcBef>
                <a:spcPts val="2400"/>
              </a:spcBef>
              <a:buSzPct val="100000"/>
              <a:buAutoNum type="alphaUcPeriod"/>
              <a:defRPr sz="2478">
                <a:solidFill>
                  <a:srgbClr val="000000"/>
                </a:solidFill>
              </a:defRPr>
            </a:pPr>
            <a:r>
              <a:t>He has an interest in the property and the property can be subject to an application</a:t>
            </a:r>
          </a:p>
          <a:p>
            <a:pPr marL="449579" indent="-449579" defTabSz="344677">
              <a:spcBef>
                <a:spcPts val="2400"/>
              </a:spcBef>
              <a:buSzPct val="100000"/>
              <a:buAutoNum type="alphaUcPeriod"/>
              <a:defRPr sz="2478">
                <a:solidFill>
                  <a:srgbClr val="000000"/>
                </a:solidFill>
              </a:defRPr>
            </a:pPr>
            <a:r>
              <a:t>That the property cannot be disposed of, that it can be seized, or a receiver can manage it</a:t>
            </a:r>
          </a:p>
          <a:p>
            <a:pPr marL="314705" indent="-314705" defTabSz="344677">
              <a:spcBef>
                <a:spcPts val="2400"/>
              </a:spcBef>
              <a:buBlip>
                <a:blip r:embed="rId2"/>
              </a:buBlip>
              <a:defRPr sz="2478">
                <a:solidFill>
                  <a:srgbClr val="000000"/>
                </a:solidFill>
              </a:defRPr>
            </a:pPr>
            <a:r>
              <a:t>A receiver has very wide powers in dealing with the subject property, including to sell it but the Court can make orders to guide the receiver</a:t>
            </a:r>
          </a:p>
          <a:p>
            <a:pPr marL="314705" indent="-314705" defTabSz="344677">
              <a:spcBef>
                <a:spcPts val="2400"/>
              </a:spcBef>
              <a:buBlip>
                <a:blip r:embed="rId2"/>
              </a:buBlip>
              <a:defRPr sz="2478">
                <a:solidFill>
                  <a:srgbClr val="000000"/>
                </a:solidFill>
              </a:defRPr>
            </a:pPr>
            <a:r>
              <a:t>Within 2 days after a restraint order is made the enforcement authority should give notice to affected persons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bjectives - s. 3"/>
          <p:cNvSpPr txBox="1">
            <a:spLocks noGrp="1"/>
          </p:cNvSpPr>
          <p:nvPr>
            <p:ph type="title"/>
          </p:nvPr>
        </p:nvSpPr>
        <p:spPr>
          <a:prstGeom prst="rect">
            <a:avLst/>
          </a:prstGeom>
        </p:spPr>
        <p:txBody>
          <a:bodyPr/>
          <a:lstStyle/>
          <a:p>
            <a:r>
              <a:t>Objectives - s. 3</a:t>
            </a:r>
          </a:p>
        </p:txBody>
      </p:sp>
      <p:sp>
        <p:nvSpPr>
          <p:cNvPr id="125" name="Prevent and investigate money laundering, terrorism financing, terrorism, corruption, proliferation of WMDs, and human trafficking…"/>
          <p:cNvSpPr txBox="1">
            <a:spLocks noGrp="1"/>
          </p:cNvSpPr>
          <p:nvPr>
            <p:ph type="body" idx="1"/>
          </p:nvPr>
        </p:nvSpPr>
        <p:spPr>
          <a:prstGeom prst="rect">
            <a:avLst/>
          </a:prstGeom>
        </p:spPr>
        <p:txBody>
          <a:bodyPr>
            <a:normAutofit lnSpcReduction="10000"/>
          </a:bodyPr>
          <a:lstStyle/>
          <a:p>
            <a:pPr marL="501395" indent="-501395" defTabSz="549148">
              <a:spcBef>
                <a:spcPts val="3900"/>
              </a:spcBef>
              <a:buBlip>
                <a:blip r:embed="rId2"/>
              </a:buBlip>
              <a:defRPr sz="3948"/>
            </a:pPr>
            <a:r>
              <a:t>Prevent and investigate money laundering, terrorism financing, terrorism, corruption, proliferation of WMDs, and human trafficking</a:t>
            </a:r>
          </a:p>
          <a:p>
            <a:pPr marL="501395" indent="-501395" defTabSz="549148">
              <a:spcBef>
                <a:spcPts val="3900"/>
              </a:spcBef>
              <a:buBlip>
                <a:blip r:embed="rId2"/>
              </a:buBlip>
              <a:defRPr sz="3948"/>
            </a:pPr>
            <a:r>
              <a:rPr i="1"/>
              <a:t>Civil</a:t>
            </a:r>
            <a:r>
              <a:t> forfeiture of the proceeds of crime including cash</a:t>
            </a:r>
          </a:p>
          <a:p>
            <a:pPr marL="501395" indent="-501395" defTabSz="549148">
              <a:spcBef>
                <a:spcPts val="3900"/>
              </a:spcBef>
              <a:buBlip>
                <a:blip r:embed="rId2"/>
              </a:buBlip>
              <a:defRPr sz="3948"/>
            </a:pPr>
            <a:r>
              <a:t>Introduce powers related to unexplained wealth, investigative orders, a confiscated assets fund and a confiscated assets committee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International Requests - s. 26"/>
          <p:cNvSpPr txBox="1">
            <a:spLocks noGrp="1"/>
          </p:cNvSpPr>
          <p:nvPr>
            <p:ph type="title"/>
          </p:nvPr>
        </p:nvSpPr>
        <p:spPr>
          <a:prstGeom prst="rect">
            <a:avLst/>
          </a:prstGeom>
        </p:spPr>
        <p:txBody>
          <a:bodyPr>
            <a:normAutofit fontScale="90000"/>
          </a:bodyPr>
          <a:lstStyle/>
          <a:p>
            <a:r>
              <a:t>International Requests - s. 26</a:t>
            </a:r>
          </a:p>
        </p:txBody>
      </p:sp>
      <p:sp>
        <p:nvSpPr>
          <p:cNvPr id="179" name="A foreign jurisdiction can make requests to the Bahamas for the restraint or confiscation of property that is the proceeds of crime or for relevant information and the enforcement authority in The Bahamas can make the same requests of Foreign jurisdictions"/>
          <p:cNvSpPr txBox="1">
            <a:spLocks noGrp="1"/>
          </p:cNvSpPr>
          <p:nvPr>
            <p:ph type="body" idx="1"/>
          </p:nvPr>
        </p:nvSpPr>
        <p:spPr>
          <a:prstGeom prst="rect">
            <a:avLst/>
          </a:prstGeom>
        </p:spPr>
        <p:txBody>
          <a:bodyPr/>
          <a:lstStyle>
            <a:lvl1pPr>
              <a:buBlip>
                <a:blip r:embed="rId2"/>
              </a:buBlip>
            </a:lvl1pPr>
          </a:lstStyle>
          <a:p>
            <a:r>
              <a:t>A foreign jurisdiction can make requests to the Bahamas for the restraint or confiscation of property that is the proceeds of crime or for relevant information and the enforcement authority in The Bahamas can make the same requests of Foreign jurisdictions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urther Orders - S. 27"/>
          <p:cNvSpPr txBox="1">
            <a:spLocks noGrp="1"/>
          </p:cNvSpPr>
          <p:nvPr>
            <p:ph type="title"/>
          </p:nvPr>
        </p:nvSpPr>
        <p:spPr>
          <a:prstGeom prst="rect">
            <a:avLst/>
          </a:prstGeom>
        </p:spPr>
        <p:txBody>
          <a:bodyPr/>
          <a:lstStyle/>
          <a:p>
            <a:r>
              <a:t>Further Orders - S. 27</a:t>
            </a:r>
          </a:p>
        </p:txBody>
      </p:sp>
      <p:sp>
        <p:nvSpPr>
          <p:cNvPr id="182" name="The Court can vary orders at any time including for the relevant person’s living expenses to be paid…"/>
          <p:cNvSpPr txBox="1">
            <a:spLocks noGrp="1"/>
          </p:cNvSpPr>
          <p:nvPr>
            <p:ph type="body" idx="1"/>
          </p:nvPr>
        </p:nvSpPr>
        <p:spPr>
          <a:prstGeom prst="rect">
            <a:avLst/>
          </a:prstGeom>
        </p:spPr>
        <p:txBody>
          <a:bodyPr>
            <a:normAutofit lnSpcReduction="10000"/>
          </a:bodyPr>
          <a:lstStyle/>
          <a:p>
            <a:pPr marL="458723" indent="-458723" defTabSz="502412">
              <a:spcBef>
                <a:spcPts val="3600"/>
              </a:spcBef>
              <a:buBlip>
                <a:blip r:embed="rId2"/>
              </a:buBlip>
              <a:defRPr sz="3612"/>
            </a:pPr>
            <a:r>
              <a:t>The Court can vary orders at any time including for the relevant person’s living expenses to be paid</a:t>
            </a:r>
          </a:p>
          <a:p>
            <a:pPr marL="458723" indent="-458723" defTabSz="502412">
              <a:spcBef>
                <a:spcPts val="3600"/>
              </a:spcBef>
              <a:buBlip>
                <a:blip r:embed="rId2"/>
              </a:buBlip>
              <a:defRPr sz="3612"/>
            </a:pPr>
            <a:r>
              <a:t>A relevant person must set out a statement to support why the Court should allow his reasonable living expenses to be paid and this statement must be made even if it incriminates him or exposes him to a further civil confiscation order or penalty</a:t>
            </a:r>
          </a:p>
          <a:p>
            <a:pPr marL="458723" indent="-458723" defTabSz="502412">
              <a:spcBef>
                <a:spcPts val="3600"/>
              </a:spcBef>
              <a:buBlip>
                <a:blip r:embed="rId2"/>
              </a:buBlip>
              <a:defRPr sz="3612"/>
            </a:pPr>
            <a:r>
              <a:t>The statement is  inadmissible in criminal proceedings except as evidence of its falsity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hird Party Interest in Property - s. 28"/>
          <p:cNvSpPr txBox="1">
            <a:spLocks noGrp="1"/>
          </p:cNvSpPr>
          <p:nvPr>
            <p:ph type="title"/>
          </p:nvPr>
        </p:nvSpPr>
        <p:spPr>
          <a:prstGeom prst="rect">
            <a:avLst/>
          </a:prstGeom>
        </p:spPr>
        <p:txBody>
          <a:bodyPr>
            <a:normAutofit fontScale="90000"/>
          </a:bodyPr>
          <a:lstStyle>
            <a:lvl1pPr defTabSz="455675">
              <a:defRPr sz="5771">
                <a:effectLst>
                  <a:outerShdw blurRad="19812" dist="19812" dir="15900000" rotWithShape="0">
                    <a:srgbClr val="595650">
                      <a:alpha val="33000"/>
                    </a:srgbClr>
                  </a:outerShdw>
                </a:effectLst>
              </a:defRPr>
            </a:lvl1pPr>
          </a:lstStyle>
          <a:p>
            <a:r>
              <a:t>Third Party Interest in Property - s. 28</a:t>
            </a:r>
          </a:p>
        </p:txBody>
      </p:sp>
      <p:sp>
        <p:nvSpPr>
          <p:cNvPr id="185" name="Person who has an interest in property can make an application for the court to exclude that property from the restraint order…"/>
          <p:cNvSpPr txBox="1">
            <a:spLocks noGrp="1"/>
          </p:cNvSpPr>
          <p:nvPr>
            <p:ph type="body" idx="1"/>
          </p:nvPr>
        </p:nvSpPr>
        <p:spPr>
          <a:prstGeom prst="rect">
            <a:avLst/>
          </a:prstGeom>
        </p:spPr>
        <p:txBody>
          <a:bodyPr/>
          <a:lstStyle/>
          <a:p>
            <a:pPr>
              <a:buBlip>
                <a:blip r:embed="rId2"/>
              </a:buBlip>
            </a:pPr>
            <a:r>
              <a:t>Person who has an interest in property can make an application for the court to exclude that property from the restraint order</a:t>
            </a:r>
          </a:p>
          <a:p>
            <a:pPr>
              <a:buBlip>
                <a:blip r:embed="rId2"/>
              </a:buBlip>
            </a:pPr>
            <a:r>
              <a:t>Must prove, </a:t>
            </a:r>
            <a:r>
              <a:rPr i="1"/>
              <a:t>inter alia</a:t>
            </a:r>
            <a:r>
              <a:t>, that the property is not the proceeds of crime or that the property was acquired prior to the Commission of an offence etc.</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enalties for Breach of Restraint Order- s. 29"/>
          <p:cNvSpPr txBox="1">
            <a:spLocks noGrp="1"/>
          </p:cNvSpPr>
          <p:nvPr>
            <p:ph type="title"/>
          </p:nvPr>
        </p:nvSpPr>
        <p:spPr>
          <a:prstGeom prst="rect">
            <a:avLst/>
          </a:prstGeom>
        </p:spPr>
        <p:txBody>
          <a:bodyPr>
            <a:normAutofit fontScale="90000"/>
          </a:bodyPr>
          <a:lstStyle>
            <a:lvl1pPr defTabSz="385572">
              <a:defRPr sz="4884">
                <a:effectLst>
                  <a:outerShdw blurRad="16764" dist="16764" dir="15900000" rotWithShape="0">
                    <a:srgbClr val="595650">
                      <a:alpha val="33000"/>
                    </a:srgbClr>
                  </a:outerShdw>
                </a:effectLst>
              </a:defRPr>
            </a:lvl1pPr>
          </a:lstStyle>
          <a:p>
            <a:r>
              <a:t>Penalties for Breach of Restraint Order- s. 29</a:t>
            </a:r>
          </a:p>
        </p:txBody>
      </p:sp>
      <p:sp>
        <p:nvSpPr>
          <p:cNvPr id="188" name="Contravening a restraint order is a fine, up to 25 years imprisonment, or both…"/>
          <p:cNvSpPr txBox="1">
            <a:spLocks noGrp="1"/>
          </p:cNvSpPr>
          <p:nvPr>
            <p:ph type="body" idx="1"/>
          </p:nvPr>
        </p:nvSpPr>
        <p:spPr>
          <a:prstGeom prst="rect">
            <a:avLst/>
          </a:prstGeom>
        </p:spPr>
        <p:txBody>
          <a:bodyPr/>
          <a:lstStyle/>
          <a:p>
            <a:pPr>
              <a:buBlip>
                <a:blip r:embed="rId2"/>
              </a:buBlip>
            </a:pPr>
            <a:r>
              <a:t>Contravening a restraint order is a fine, up to 25 years imprisonment, or both</a:t>
            </a:r>
          </a:p>
          <a:p>
            <a:pPr>
              <a:buBlip>
                <a:blip r:embed="rId2"/>
              </a:buBlip>
            </a:pPr>
            <a:r>
              <a:t>Where a restrained property is sold for less than market value or the purchase was not made in good faith, the Court can set aside the sale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EIZURE ORDERS - s. 30"/>
          <p:cNvSpPr txBox="1">
            <a:spLocks noGrp="1"/>
          </p:cNvSpPr>
          <p:nvPr>
            <p:ph type="title"/>
          </p:nvPr>
        </p:nvSpPr>
        <p:spPr>
          <a:prstGeom prst="rect">
            <a:avLst/>
          </a:prstGeom>
        </p:spPr>
        <p:txBody>
          <a:bodyPr/>
          <a:lstStyle/>
          <a:p>
            <a:r>
              <a:t>SEIZURE ORDERS - s. 30</a:t>
            </a:r>
          </a:p>
        </p:txBody>
      </p:sp>
      <p:sp>
        <p:nvSpPr>
          <p:cNvPr id="191" name="On application by an authorised officer the court may make an order for the enforcement authority to search and seize property, including to enter by force, and seize any items which may serve as evidence or which may likely have been subject to a restraint order"/>
          <p:cNvSpPr txBox="1">
            <a:spLocks noGrp="1"/>
          </p:cNvSpPr>
          <p:nvPr>
            <p:ph type="body" idx="1"/>
          </p:nvPr>
        </p:nvSpPr>
        <p:spPr>
          <a:prstGeom prst="rect">
            <a:avLst/>
          </a:prstGeom>
        </p:spPr>
        <p:txBody>
          <a:bodyPr/>
          <a:lstStyle>
            <a:lvl1pPr>
              <a:buBlip>
                <a:blip r:embed="rId2"/>
              </a:buBlip>
            </a:lvl1pPr>
          </a:lstStyle>
          <a:p>
            <a:r>
              <a:t>On application by an authorised officer the court may make an order for the enforcement authority to search and seize property, including to enter by force, and seize any items which may serve as evidence or which may likely have been subject to a restraint order</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Liability of Receiver - S. 31"/>
          <p:cNvSpPr txBox="1">
            <a:spLocks noGrp="1"/>
          </p:cNvSpPr>
          <p:nvPr>
            <p:ph type="title"/>
          </p:nvPr>
        </p:nvSpPr>
        <p:spPr>
          <a:prstGeom prst="rect">
            <a:avLst/>
          </a:prstGeom>
        </p:spPr>
        <p:txBody>
          <a:bodyPr/>
          <a:lstStyle/>
          <a:p>
            <a:r>
              <a:t>Liability of Receiver - S. 31</a:t>
            </a:r>
          </a:p>
        </p:txBody>
      </p:sp>
      <p:sp>
        <p:nvSpPr>
          <p:cNvPr id="194" name="Receiver liable only for loss from negligent or reckless misconduct"/>
          <p:cNvSpPr txBox="1">
            <a:spLocks noGrp="1"/>
          </p:cNvSpPr>
          <p:nvPr>
            <p:ph type="body" idx="1"/>
          </p:nvPr>
        </p:nvSpPr>
        <p:spPr>
          <a:prstGeom prst="rect">
            <a:avLst/>
          </a:prstGeom>
        </p:spPr>
        <p:txBody>
          <a:bodyPr/>
          <a:lstStyle>
            <a:lvl1pPr>
              <a:buBlip>
                <a:blip r:embed="rId2"/>
              </a:buBlip>
            </a:lvl1pPr>
          </a:lstStyle>
          <a:p>
            <a:r>
              <a:t>Receiver liable only for loss from negligent or reckless misconduct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p:cNvSpPr txBox="1">
            <a:spLocks noGrp="1"/>
          </p:cNvSpPr>
          <p:nvPr>
            <p:ph type="title"/>
          </p:nvPr>
        </p:nvSpPr>
        <p:spPr>
          <a:prstGeom prst="rect">
            <a:avLst/>
          </a:prstGeom>
        </p:spPr>
        <p:txBody>
          <a:bodyPr/>
          <a:lstStyle/>
          <a:p>
            <a:endParaRPr/>
          </a:p>
        </p:txBody>
      </p:sp>
      <p:sp>
        <p:nvSpPr>
          <p:cNvPr id="197" name="Restraint orders made when a person is under investigation should be discharged, upon application, in 3 years unless the person is discharged"/>
          <p:cNvSpPr txBox="1">
            <a:spLocks noGrp="1"/>
          </p:cNvSpPr>
          <p:nvPr>
            <p:ph type="body" idx="1"/>
          </p:nvPr>
        </p:nvSpPr>
        <p:spPr>
          <a:prstGeom prst="rect">
            <a:avLst/>
          </a:prstGeom>
        </p:spPr>
        <p:txBody>
          <a:bodyPr/>
          <a:lstStyle>
            <a:lvl1pPr>
              <a:buBlip>
                <a:blip r:embed="rId2"/>
              </a:buBlip>
            </a:lvl1pPr>
          </a:lstStyle>
          <a:p>
            <a:r>
              <a:t>Restraint orders made when a person is under investigation should be discharged, upon application, in 3 years unless the person is discharged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fiscation and Benefit Orders - s. 33"/>
          <p:cNvSpPr txBox="1">
            <a:spLocks noGrp="1"/>
          </p:cNvSpPr>
          <p:nvPr>
            <p:ph type="title"/>
          </p:nvPr>
        </p:nvSpPr>
        <p:spPr>
          <a:prstGeom prst="rect">
            <a:avLst/>
          </a:prstGeom>
        </p:spPr>
        <p:txBody>
          <a:bodyPr>
            <a:normAutofit fontScale="90000"/>
          </a:bodyPr>
          <a:lstStyle>
            <a:lvl1pPr defTabSz="449833">
              <a:defRPr sz="5698">
                <a:effectLst>
                  <a:outerShdw blurRad="19558" dist="19558" dir="15900000" rotWithShape="0">
                    <a:srgbClr val="595650">
                      <a:alpha val="33000"/>
                    </a:srgbClr>
                  </a:outerShdw>
                </a:effectLst>
              </a:defRPr>
            </a:lvl1pPr>
          </a:lstStyle>
          <a:p>
            <a:r>
              <a:t>Confiscation and Benefit Orders - s. 33</a:t>
            </a:r>
          </a:p>
        </p:txBody>
      </p:sp>
      <p:sp>
        <p:nvSpPr>
          <p:cNvPr id="200" name="Applies where a person has been convicted…"/>
          <p:cNvSpPr txBox="1">
            <a:spLocks noGrp="1"/>
          </p:cNvSpPr>
          <p:nvPr>
            <p:ph type="body" idx="1"/>
          </p:nvPr>
        </p:nvSpPr>
        <p:spPr>
          <a:prstGeom prst="rect">
            <a:avLst/>
          </a:prstGeom>
        </p:spPr>
        <p:txBody>
          <a:bodyPr>
            <a:normAutofit fontScale="92500"/>
          </a:bodyPr>
          <a:lstStyle/>
          <a:p>
            <a:pPr>
              <a:buBlip>
                <a:blip r:embed="rId2"/>
              </a:buBlip>
            </a:pPr>
            <a:r>
              <a:t>Applies where a person has been convicted</a:t>
            </a:r>
          </a:p>
          <a:p>
            <a:pPr>
              <a:buBlip>
                <a:blip r:embed="rId2"/>
              </a:buBlip>
            </a:pPr>
            <a:r>
              <a:t>Application made by the enforcement authority to the convicting court for a confiscation, benefit recovery, or an extended benefit recovery within 6 months after the conviction </a:t>
            </a:r>
          </a:p>
          <a:p>
            <a:pPr>
              <a:buBlip>
                <a:blip r:embed="rId2"/>
              </a:buBlip>
            </a:pPr>
            <a:r>
              <a:t>A conviction includes not guilty by reason of insanity and plea deals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What Counts as a Conviction? - s. 34"/>
          <p:cNvSpPr txBox="1">
            <a:spLocks noGrp="1"/>
          </p:cNvSpPr>
          <p:nvPr>
            <p:ph type="title"/>
          </p:nvPr>
        </p:nvSpPr>
        <p:spPr>
          <a:prstGeom prst="rect">
            <a:avLst/>
          </a:prstGeom>
        </p:spPr>
        <p:txBody>
          <a:bodyPr>
            <a:normAutofit fontScale="90000"/>
          </a:bodyPr>
          <a:lstStyle>
            <a:lvl1pPr defTabSz="473201">
              <a:defRPr sz="5994">
                <a:effectLst>
                  <a:outerShdw blurRad="20574" dist="20574" dir="15900000" rotWithShape="0">
                    <a:srgbClr val="595650">
                      <a:alpha val="33000"/>
                    </a:srgbClr>
                  </a:outerShdw>
                </a:effectLst>
              </a:defRPr>
            </a:lvl1pPr>
          </a:lstStyle>
          <a:p>
            <a:r>
              <a:t>What Counts as a Conviction? - s. 34 </a:t>
            </a:r>
          </a:p>
        </p:txBody>
      </p:sp>
      <p:sp>
        <p:nvSpPr>
          <p:cNvPr id="203" name="If warrant for arrest is issued but person evades arrest for 6 months…"/>
          <p:cNvSpPr txBox="1">
            <a:spLocks noGrp="1"/>
          </p:cNvSpPr>
          <p:nvPr>
            <p:ph type="body" idx="1"/>
          </p:nvPr>
        </p:nvSpPr>
        <p:spPr>
          <a:prstGeom prst="rect">
            <a:avLst/>
          </a:prstGeom>
        </p:spPr>
        <p:txBody>
          <a:bodyPr/>
          <a:lstStyle/>
          <a:p>
            <a:pPr>
              <a:buBlip>
                <a:blip r:embed="rId2"/>
              </a:buBlip>
              <a:defRPr u="sng"/>
            </a:pPr>
            <a:r>
              <a:t>If warrant for arrest is issued but person evades arrest for 6 months</a:t>
            </a:r>
          </a:p>
          <a:p>
            <a:pPr>
              <a:buBlip>
                <a:blip r:embed="rId2"/>
              </a:buBlip>
              <a:defRPr u="sng"/>
            </a:pPr>
            <a:r>
              <a:t>The person charged with an offence for which there was sufficient evidence to support a conviction died before a trial was finished</a:t>
            </a:r>
          </a:p>
          <a:p>
            <a:pPr>
              <a:buBlip>
                <a:blip r:embed="rId2"/>
              </a:buBlip>
              <a:defRPr u="sng"/>
            </a:pPr>
            <a:r>
              <a:t>Cannot make application for extended benefit order under these circumstances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ervice of Application and Appearances - s. 35"/>
          <p:cNvSpPr txBox="1">
            <a:spLocks noGrp="1"/>
          </p:cNvSpPr>
          <p:nvPr>
            <p:ph type="title"/>
          </p:nvPr>
        </p:nvSpPr>
        <p:spPr>
          <a:prstGeom prst="rect">
            <a:avLst/>
          </a:prstGeom>
        </p:spPr>
        <p:txBody>
          <a:bodyPr>
            <a:normAutofit fontScale="90000"/>
          </a:bodyPr>
          <a:lstStyle>
            <a:lvl1pPr defTabSz="385572">
              <a:defRPr sz="4884">
                <a:effectLst>
                  <a:outerShdw blurRad="16764" dist="16764" dir="15900000" rotWithShape="0">
                    <a:srgbClr val="595650">
                      <a:alpha val="33000"/>
                    </a:srgbClr>
                  </a:outerShdw>
                </a:effectLst>
              </a:defRPr>
            </a:lvl1pPr>
          </a:lstStyle>
          <a:p>
            <a:r>
              <a:t>Service of Application and Appearances - s. 35</a:t>
            </a:r>
          </a:p>
        </p:txBody>
      </p:sp>
      <p:sp>
        <p:nvSpPr>
          <p:cNvPr id="206" name="Application by enforcement authority should be by affidavit and served on all parties that may have an interest in the property…"/>
          <p:cNvSpPr txBox="1">
            <a:spLocks noGrp="1"/>
          </p:cNvSpPr>
          <p:nvPr>
            <p:ph type="body" idx="1"/>
          </p:nvPr>
        </p:nvSpPr>
        <p:spPr>
          <a:prstGeom prst="rect">
            <a:avLst/>
          </a:prstGeom>
        </p:spPr>
        <p:txBody>
          <a:bodyPr>
            <a:normAutofit lnSpcReduction="10000"/>
          </a:bodyPr>
          <a:lstStyle/>
          <a:p>
            <a:pPr marL="501395" indent="-501395" defTabSz="549148">
              <a:spcBef>
                <a:spcPts val="3900"/>
              </a:spcBef>
              <a:buBlip>
                <a:blip r:embed="rId2"/>
              </a:buBlip>
              <a:defRPr sz="3948"/>
            </a:pPr>
            <a:r>
              <a:t>Application by enforcement authority should be by affidavit and served on all parties that may have an interest in the property</a:t>
            </a:r>
          </a:p>
          <a:p>
            <a:pPr marL="501395" indent="-501395" defTabSz="549148">
              <a:spcBef>
                <a:spcPts val="3900"/>
              </a:spcBef>
              <a:buBlip>
                <a:blip r:embed="rId2"/>
              </a:buBlip>
              <a:defRPr sz="3948"/>
            </a:pPr>
            <a:r>
              <a:t>Parties with an interest in the property can appear and give evidence</a:t>
            </a:r>
          </a:p>
          <a:p>
            <a:pPr marL="501395" indent="-501395" defTabSz="549148">
              <a:spcBef>
                <a:spcPts val="3900"/>
              </a:spcBef>
              <a:buBlip>
                <a:blip r:embed="rId2"/>
              </a:buBlip>
              <a:defRPr sz="3948"/>
            </a:pPr>
            <a:r>
              <a:t>Unlike the criminal law that frowns upon trying defendants </a:t>
            </a:r>
            <a:r>
              <a:rPr i="1"/>
              <a:t>in absentia</a:t>
            </a:r>
            <a:r>
              <a:t>, the Court can still make an order even if the person absconds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Ministerial Council - s. 4"/>
          <p:cNvSpPr txBox="1">
            <a:spLocks noGrp="1"/>
          </p:cNvSpPr>
          <p:nvPr>
            <p:ph type="title"/>
          </p:nvPr>
        </p:nvSpPr>
        <p:spPr>
          <a:prstGeom prst="rect">
            <a:avLst/>
          </a:prstGeom>
        </p:spPr>
        <p:txBody>
          <a:bodyPr/>
          <a:lstStyle/>
          <a:p>
            <a:r>
              <a:t>Ministerial Council - s. 4</a:t>
            </a:r>
          </a:p>
        </p:txBody>
      </p:sp>
      <p:sp>
        <p:nvSpPr>
          <p:cNvPr id="128" name="Members - Attorney General, Minister of Finance, minister of Financial Services, Minister of Foreign Affairs, Minister of National Security, National Identified Risk Framework Coordinator…"/>
          <p:cNvSpPr txBox="1">
            <a:spLocks noGrp="1"/>
          </p:cNvSpPr>
          <p:nvPr>
            <p:ph type="body" idx="1"/>
          </p:nvPr>
        </p:nvSpPr>
        <p:spPr>
          <a:prstGeom prst="rect">
            <a:avLst/>
          </a:prstGeom>
        </p:spPr>
        <p:txBody>
          <a:bodyPr>
            <a:normAutofit fontScale="92500"/>
          </a:bodyPr>
          <a:lstStyle/>
          <a:p>
            <a:pPr>
              <a:buBlip>
                <a:blip r:embed="rId2"/>
              </a:buBlip>
            </a:pPr>
            <a:endParaRPr/>
          </a:p>
          <a:p>
            <a:pPr>
              <a:buBlip>
                <a:blip r:embed="rId2"/>
              </a:buBlip>
            </a:pPr>
            <a:r>
              <a:t>Members - Attorney General, Minister of Finance, minister of Financial Services, Minister of Foreign Affairs, Minister of National Security, National Identified Risk Framework Coordinator</a:t>
            </a:r>
          </a:p>
          <a:p>
            <a:pPr>
              <a:buBlip>
                <a:blip r:embed="rId2"/>
              </a:buBlip>
            </a:pPr>
            <a:r>
              <a:t>Function - Identify risk areas, assess and identify areas to minimise or eliminate risk</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onfiscation Order on Conviction"/>
          <p:cNvSpPr txBox="1">
            <a:spLocks noGrp="1"/>
          </p:cNvSpPr>
          <p:nvPr>
            <p:ph type="title"/>
          </p:nvPr>
        </p:nvSpPr>
        <p:spPr>
          <a:prstGeom prst="rect">
            <a:avLst/>
          </a:prstGeom>
        </p:spPr>
        <p:txBody>
          <a:bodyPr>
            <a:normAutofit fontScale="90000"/>
          </a:bodyPr>
          <a:lstStyle>
            <a:lvl1pPr defTabSz="508254">
              <a:defRPr sz="6437">
                <a:effectLst>
                  <a:outerShdw blurRad="22098" dist="22098" dir="15900000" rotWithShape="0">
                    <a:srgbClr val="595650">
                      <a:alpha val="33000"/>
                    </a:srgbClr>
                  </a:outerShdw>
                </a:effectLst>
              </a:defRPr>
            </a:lvl1pPr>
          </a:lstStyle>
          <a:p>
            <a:r>
              <a:t>Confiscation Order on Conviction</a:t>
            </a:r>
          </a:p>
        </p:txBody>
      </p:sp>
      <p:sp>
        <p:nvSpPr>
          <p:cNvPr id="209" name="A confiscation order is in rem (as against the whole world or against the specific property)…"/>
          <p:cNvSpPr txBox="1">
            <a:spLocks noGrp="1"/>
          </p:cNvSpPr>
          <p:nvPr>
            <p:ph type="body" idx="1"/>
          </p:nvPr>
        </p:nvSpPr>
        <p:spPr>
          <a:prstGeom prst="rect">
            <a:avLst/>
          </a:prstGeom>
        </p:spPr>
        <p:txBody>
          <a:bodyPr>
            <a:normAutofit lnSpcReduction="10000"/>
          </a:bodyPr>
          <a:lstStyle/>
          <a:p>
            <a:pPr marL="330708" indent="-330708" defTabSz="362204">
              <a:spcBef>
                <a:spcPts val="2600"/>
              </a:spcBef>
              <a:buBlip>
                <a:blip r:embed="rId2"/>
              </a:buBlip>
              <a:defRPr sz="2604"/>
            </a:pPr>
            <a:r>
              <a:t>A confiscation order is </a:t>
            </a:r>
            <a:r>
              <a:rPr i="1"/>
              <a:t>in rem</a:t>
            </a:r>
            <a:r>
              <a:t> (as against the whole world or against the specific property)</a:t>
            </a:r>
          </a:p>
          <a:p>
            <a:pPr marL="330708" indent="-330708" defTabSz="362204">
              <a:spcBef>
                <a:spcPts val="2600"/>
              </a:spcBef>
              <a:buBlip>
                <a:blip r:embed="rId2"/>
              </a:buBlip>
              <a:defRPr sz="2604"/>
            </a:pPr>
            <a:r>
              <a:t>If satisfied that the property is the proceeds of crime, terrorist property, or used to commit a crime the Court can make a confiscation order</a:t>
            </a:r>
          </a:p>
          <a:p>
            <a:pPr marL="330708" indent="-330708" defTabSz="362204">
              <a:spcBef>
                <a:spcPts val="2600"/>
              </a:spcBef>
              <a:buBlip>
                <a:blip r:embed="rId2"/>
              </a:buBlip>
              <a:defRPr sz="2604"/>
            </a:pPr>
            <a:r>
              <a:t>The Court has wide freedom to infer that property is the proceeds of crime , etc. but will also consider the rights of third parties including the public interest in confiscating proceeds of crime</a:t>
            </a:r>
          </a:p>
          <a:p>
            <a:pPr marL="330708" indent="-330708" defTabSz="362204">
              <a:spcBef>
                <a:spcPts val="2600"/>
              </a:spcBef>
              <a:buBlip>
                <a:blip r:embed="rId2"/>
              </a:buBlip>
              <a:defRPr sz="2604"/>
            </a:pPr>
            <a:r>
              <a:t>Where property is no longer available for confiscation the court can make an order for the monetary equivalent</a:t>
            </a:r>
          </a:p>
          <a:p>
            <a:pPr marL="330708" indent="-330708" defTabSz="362204">
              <a:spcBef>
                <a:spcPts val="2600"/>
              </a:spcBef>
              <a:buBlip>
                <a:blip r:embed="rId2"/>
              </a:buBlip>
              <a:defRPr sz="2604"/>
            </a:pPr>
            <a:r>
              <a:t>The enforcement authority can request assistance in a foreign jurisdiction to enforce order (s. 38)</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Effect of Confiscation Order - s. 39"/>
          <p:cNvSpPr txBox="1">
            <a:spLocks noGrp="1"/>
          </p:cNvSpPr>
          <p:nvPr>
            <p:ph type="title"/>
          </p:nvPr>
        </p:nvSpPr>
        <p:spPr>
          <a:prstGeom prst="rect">
            <a:avLst/>
          </a:prstGeom>
        </p:spPr>
        <p:txBody>
          <a:bodyPr>
            <a:normAutofit fontScale="90000"/>
          </a:bodyPr>
          <a:lstStyle>
            <a:lvl1pPr defTabSz="496570">
              <a:defRPr sz="6290">
                <a:effectLst>
                  <a:outerShdw blurRad="21590" dist="21590" dir="15900000" rotWithShape="0">
                    <a:srgbClr val="595650">
                      <a:alpha val="33000"/>
                    </a:srgbClr>
                  </a:outerShdw>
                </a:effectLst>
              </a:defRPr>
            </a:lvl1pPr>
          </a:lstStyle>
          <a:p>
            <a:r>
              <a:t>Effect of Confiscation Order - s. 39</a:t>
            </a:r>
          </a:p>
        </p:txBody>
      </p:sp>
      <p:sp>
        <p:nvSpPr>
          <p:cNvPr id="212" name="Property vests in the Treasurer of The Bahamas…"/>
          <p:cNvSpPr txBox="1">
            <a:spLocks noGrp="1"/>
          </p:cNvSpPr>
          <p:nvPr>
            <p:ph type="body" idx="1"/>
          </p:nvPr>
        </p:nvSpPr>
        <p:spPr>
          <a:prstGeom prst="rect">
            <a:avLst/>
          </a:prstGeom>
        </p:spPr>
        <p:txBody>
          <a:bodyPr/>
          <a:lstStyle/>
          <a:p>
            <a:pPr>
              <a:buBlip>
                <a:blip r:embed="rId2"/>
              </a:buBlip>
            </a:pPr>
            <a:r>
              <a:t>Property vests in the Treasurer of The Bahamas</a:t>
            </a:r>
          </a:p>
          <a:p>
            <a:pPr>
              <a:buBlip>
                <a:blip r:embed="rId2"/>
              </a:buBlip>
            </a:pPr>
            <a:r>
              <a:t>Confiscated property cannot be disposed off before an appeal is completed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Exclusion of Property from Confiscation Order - s. 40"/>
          <p:cNvSpPr txBox="1">
            <a:spLocks noGrp="1"/>
          </p:cNvSpPr>
          <p:nvPr>
            <p:ph type="title"/>
          </p:nvPr>
        </p:nvSpPr>
        <p:spPr>
          <a:prstGeom prst="rect">
            <a:avLst/>
          </a:prstGeom>
        </p:spPr>
        <p:txBody>
          <a:bodyPr>
            <a:normAutofit fontScale="90000"/>
          </a:bodyPr>
          <a:lstStyle>
            <a:lvl1pPr defTabSz="385572">
              <a:defRPr sz="4884">
                <a:effectLst>
                  <a:outerShdw blurRad="16764" dist="16764" dir="15900000" rotWithShape="0">
                    <a:srgbClr val="595650">
                      <a:alpha val="33000"/>
                    </a:srgbClr>
                  </a:outerShdw>
                </a:effectLst>
              </a:defRPr>
            </a:lvl1pPr>
          </a:lstStyle>
          <a:p>
            <a:r>
              <a:t>Exclusion of Property from Confiscation Order - s. 40</a:t>
            </a:r>
          </a:p>
        </p:txBody>
      </p:sp>
      <p:sp>
        <p:nvSpPr>
          <p:cNvPr id="215" name="A third party who has interests in a confiscated property can apply to the Court to have his interests excluded…"/>
          <p:cNvSpPr txBox="1">
            <a:spLocks noGrp="1"/>
          </p:cNvSpPr>
          <p:nvPr>
            <p:ph type="body" idx="1"/>
          </p:nvPr>
        </p:nvSpPr>
        <p:spPr>
          <a:prstGeom prst="rect">
            <a:avLst/>
          </a:prstGeom>
        </p:spPr>
        <p:txBody>
          <a:bodyPr>
            <a:normAutofit lnSpcReduction="10000"/>
          </a:bodyPr>
          <a:lstStyle/>
          <a:p>
            <a:pPr marL="501395" indent="-501395" defTabSz="549148">
              <a:spcBef>
                <a:spcPts val="3900"/>
              </a:spcBef>
              <a:buBlip>
                <a:blip r:embed="rId2"/>
              </a:buBlip>
              <a:defRPr sz="3948"/>
            </a:pPr>
            <a:r>
              <a:t>A third party who has interests in a confiscated property can apply to the Court to have his interests excluded</a:t>
            </a:r>
          </a:p>
          <a:p>
            <a:pPr marL="501395" indent="-501395" defTabSz="549148">
              <a:spcBef>
                <a:spcPts val="3900"/>
              </a:spcBef>
              <a:buBlip>
                <a:blip r:embed="rId2"/>
              </a:buBlip>
              <a:defRPr sz="3948"/>
            </a:pPr>
            <a:r>
              <a:t>An application must be made within three months after confiscation order</a:t>
            </a:r>
          </a:p>
          <a:p>
            <a:pPr marL="501395" indent="-501395" defTabSz="549148">
              <a:spcBef>
                <a:spcPts val="3900"/>
              </a:spcBef>
              <a:buBlip>
                <a:blip r:embed="rId2"/>
              </a:buBlip>
              <a:defRPr sz="3948"/>
            </a:pPr>
            <a:r>
              <a:t>A person who had notice of the confiscation application is ineligible to apply to have the property excluded from the confiscation order</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Benefit recovery order - s. 41-42"/>
          <p:cNvSpPr txBox="1">
            <a:spLocks noGrp="1"/>
          </p:cNvSpPr>
          <p:nvPr>
            <p:ph type="title"/>
          </p:nvPr>
        </p:nvSpPr>
        <p:spPr>
          <a:prstGeom prst="rect">
            <a:avLst/>
          </a:prstGeom>
        </p:spPr>
        <p:txBody>
          <a:bodyPr>
            <a:normAutofit fontScale="90000"/>
          </a:bodyPr>
          <a:lstStyle>
            <a:lvl1pPr defTabSz="549148">
              <a:defRPr sz="6956">
                <a:effectLst>
                  <a:outerShdw blurRad="23876" dist="23876" dir="15900000" rotWithShape="0">
                    <a:srgbClr val="595650">
                      <a:alpha val="33000"/>
                    </a:srgbClr>
                  </a:outerShdw>
                </a:effectLst>
              </a:defRPr>
            </a:lvl1pPr>
          </a:lstStyle>
          <a:p>
            <a:r>
              <a:t>Benefit recovery order - s. 41-42</a:t>
            </a:r>
          </a:p>
        </p:txBody>
      </p:sp>
      <p:sp>
        <p:nvSpPr>
          <p:cNvPr id="218" name="This differs from a confiscation order in that it is directed towards a particular person to pay an amount equal to the benefit he derived from criminal activity…"/>
          <p:cNvSpPr txBox="1">
            <a:spLocks noGrp="1"/>
          </p:cNvSpPr>
          <p:nvPr>
            <p:ph type="body" idx="1"/>
          </p:nvPr>
        </p:nvSpPr>
        <p:spPr>
          <a:prstGeom prst="rect">
            <a:avLst/>
          </a:prstGeom>
        </p:spPr>
        <p:txBody>
          <a:bodyPr>
            <a:normAutofit fontScale="92500"/>
          </a:bodyPr>
          <a:lstStyle/>
          <a:p>
            <a:pPr marL="336041" indent="-336041" defTabSz="368045">
              <a:spcBef>
                <a:spcPts val="2600"/>
              </a:spcBef>
              <a:buBlip>
                <a:blip r:embed="rId2"/>
              </a:buBlip>
              <a:defRPr sz="2646"/>
            </a:pPr>
            <a:r>
              <a:t>This differs from a confiscation order in that it is directed towards a particular person to pay an amount equal to the benefit he derived from criminal activity</a:t>
            </a:r>
          </a:p>
          <a:p>
            <a:pPr marL="336041" indent="-336041" defTabSz="368045">
              <a:spcBef>
                <a:spcPts val="2600"/>
              </a:spcBef>
              <a:buBlip>
                <a:blip r:embed="rId2"/>
              </a:buBlip>
              <a:defRPr sz="2646"/>
            </a:pPr>
            <a:r>
              <a:t>A benefits recovery order cannot be enforced before an appeal is complete</a:t>
            </a:r>
          </a:p>
          <a:p>
            <a:pPr marL="336041" indent="-336041" defTabSz="368045">
              <a:spcBef>
                <a:spcPts val="2600"/>
              </a:spcBef>
              <a:buBlip>
                <a:blip r:embed="rId2"/>
              </a:buBlip>
              <a:defRPr sz="2646"/>
            </a:pPr>
            <a:r>
              <a:t>Where the enforcement authority applies for a benefit recovery order it must set out a summary of the value of the benefit it believes a relevant person has receive</a:t>
            </a:r>
          </a:p>
          <a:p>
            <a:pPr marL="336041" indent="-336041" defTabSz="368045">
              <a:spcBef>
                <a:spcPts val="2600"/>
              </a:spcBef>
              <a:buBlip>
                <a:blip r:embed="rId2"/>
              </a:buBlip>
              <a:defRPr sz="2646"/>
            </a:pPr>
            <a:r>
              <a:t>The relevant person must respond to all allegations or be taken to have accepted them as true</a:t>
            </a:r>
          </a:p>
          <a:p>
            <a:pPr marL="336041" indent="-336041" defTabSz="368045">
              <a:spcBef>
                <a:spcPts val="2600"/>
              </a:spcBef>
              <a:buBlip>
                <a:blip r:embed="rId2"/>
              </a:buBlip>
              <a:defRPr sz="2646"/>
            </a:pPr>
            <a:r>
              <a:t>A benefit may include any money received by the relevant person, any money received by someone else at the request of the relevant person, for any service or financial advantage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Extended benefit recovery orders - s. 43"/>
          <p:cNvSpPr txBox="1">
            <a:spLocks noGrp="1"/>
          </p:cNvSpPr>
          <p:nvPr>
            <p:ph type="title"/>
          </p:nvPr>
        </p:nvSpPr>
        <p:spPr>
          <a:prstGeom prst="rect">
            <a:avLst/>
          </a:prstGeom>
        </p:spPr>
        <p:txBody>
          <a:bodyPr>
            <a:normAutofit fontScale="90000"/>
          </a:bodyPr>
          <a:lstStyle>
            <a:lvl1pPr defTabSz="443991">
              <a:defRPr sz="5624">
                <a:effectLst>
                  <a:outerShdw blurRad="19304" dist="19304" dir="15900000" rotWithShape="0">
                    <a:srgbClr val="595650">
                      <a:alpha val="33000"/>
                    </a:srgbClr>
                  </a:outerShdw>
                </a:effectLst>
              </a:defRPr>
            </a:lvl1pPr>
          </a:lstStyle>
          <a:p>
            <a:r>
              <a:t>Extended benefit recovery orders - s. 43</a:t>
            </a:r>
          </a:p>
        </p:txBody>
      </p:sp>
      <p:sp>
        <p:nvSpPr>
          <p:cNvPr id="221" name="This is also against the person, but extends beyond the actual benefit that he received…"/>
          <p:cNvSpPr txBox="1">
            <a:spLocks noGrp="1"/>
          </p:cNvSpPr>
          <p:nvPr>
            <p:ph type="body" idx="1"/>
          </p:nvPr>
        </p:nvSpPr>
        <p:spPr>
          <a:prstGeom prst="rect">
            <a:avLst/>
          </a:prstGeom>
        </p:spPr>
        <p:txBody>
          <a:bodyPr>
            <a:normAutofit fontScale="92500"/>
          </a:bodyPr>
          <a:lstStyle/>
          <a:p>
            <a:pPr marL="341375" indent="-341375" defTabSz="373887">
              <a:spcBef>
                <a:spcPts val="2600"/>
              </a:spcBef>
              <a:buBlip>
                <a:blip r:embed="rId2"/>
              </a:buBlip>
              <a:defRPr sz="2688"/>
            </a:pPr>
            <a:r>
              <a:t>This is also against the person, but extends beyond the actual benefit that he received</a:t>
            </a:r>
          </a:p>
          <a:p>
            <a:pPr marL="341375" indent="-341375" defTabSz="373887">
              <a:spcBef>
                <a:spcPts val="2600"/>
              </a:spcBef>
              <a:buBlip>
                <a:blip r:embed="rId2"/>
              </a:buBlip>
              <a:defRPr sz="2688"/>
            </a:pPr>
            <a:r>
              <a:t>This is only available </a:t>
            </a:r>
          </a:p>
          <a:p>
            <a:pPr marL="975359" lvl="1" indent="-487679" defTabSz="373887">
              <a:spcBef>
                <a:spcPts val="2600"/>
              </a:spcBef>
              <a:buSzPct val="100000"/>
              <a:buAutoNum type="arabicPeriod"/>
              <a:defRPr sz="2688"/>
            </a:pPr>
            <a:r>
              <a:t>if the person has been convicted of an offence that carries a prison term (</a:t>
            </a:r>
            <a:r>
              <a:rPr>
                <a:solidFill>
                  <a:srgbClr val="FF40FF"/>
                </a:solidFill>
              </a:rPr>
              <a:t>check with boss as this seems a bit unusual</a:t>
            </a:r>
            <a:r>
              <a:t> </a:t>
            </a:r>
            <a:r>
              <a:rPr>
                <a:solidFill>
                  <a:srgbClr val="FF40FF"/>
                </a:solidFill>
              </a:rPr>
              <a:t>also there is no and/or behind the; so it is difficult to know whether this is in the alternative</a:t>
            </a:r>
            <a:r>
              <a:t>)</a:t>
            </a:r>
          </a:p>
          <a:p>
            <a:pPr marL="975359" lvl="1" indent="-487679" defTabSz="373887">
              <a:spcBef>
                <a:spcPts val="2600"/>
              </a:spcBef>
              <a:buSzPct val="100000"/>
              <a:buAutoNum type="arabicPeriod"/>
              <a:defRPr sz="2688"/>
            </a:pPr>
            <a:r>
              <a:t>The offence on which the application is based is the third such offence or the person has been convicted three times for the same offence in 10 years</a:t>
            </a:r>
          </a:p>
          <a:p>
            <a:pPr marL="341375" indent="-341375" defTabSz="373887">
              <a:spcBef>
                <a:spcPts val="2600"/>
              </a:spcBef>
              <a:buBlip>
                <a:blip r:embed="rId2"/>
              </a:buBlip>
              <a:defRPr sz="2688"/>
            </a:pPr>
            <a:r>
              <a:t>The Court can make any property that the person held up to 6 years before they committed the offence subject to an extended benefit recovery order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ontd."/>
          <p:cNvSpPr txBox="1">
            <a:spLocks noGrp="1"/>
          </p:cNvSpPr>
          <p:nvPr>
            <p:ph type="title"/>
          </p:nvPr>
        </p:nvSpPr>
        <p:spPr>
          <a:prstGeom prst="rect">
            <a:avLst/>
          </a:prstGeom>
        </p:spPr>
        <p:txBody>
          <a:bodyPr/>
          <a:lstStyle/>
          <a:p>
            <a:r>
              <a:t>contd.</a:t>
            </a:r>
          </a:p>
        </p:txBody>
      </p:sp>
      <p:sp>
        <p:nvSpPr>
          <p:cNvPr id="224" name="The person can prove on a balance of probabilities that the property is not the proceeds of crime and that it was lawfully acquired…"/>
          <p:cNvSpPr txBox="1">
            <a:spLocks noGrp="1"/>
          </p:cNvSpPr>
          <p:nvPr>
            <p:ph type="body" idx="1"/>
          </p:nvPr>
        </p:nvSpPr>
        <p:spPr>
          <a:prstGeom prst="rect">
            <a:avLst/>
          </a:prstGeom>
        </p:spPr>
        <p:txBody>
          <a:bodyPr>
            <a:normAutofit lnSpcReduction="10000"/>
          </a:bodyPr>
          <a:lstStyle/>
          <a:p>
            <a:pPr marL="458723" indent="-458723" defTabSz="502412">
              <a:spcBef>
                <a:spcPts val="3600"/>
              </a:spcBef>
              <a:buBlip>
                <a:blip r:embed="rId2"/>
              </a:buBlip>
              <a:defRPr sz="3612"/>
            </a:pPr>
            <a:r>
              <a:t>The person can prove on a balance of probabilities that the property is not the proceeds of crime and that it was lawfully acquired</a:t>
            </a:r>
          </a:p>
          <a:p>
            <a:pPr marL="458723" indent="-458723" defTabSz="502412">
              <a:spcBef>
                <a:spcPts val="3600"/>
              </a:spcBef>
              <a:buBlip>
                <a:blip r:embed="rId2"/>
              </a:buBlip>
              <a:defRPr sz="3612"/>
            </a:pPr>
            <a:r>
              <a:t>Where the enforcement authority applies for an extended benefit recovery order it must set out a summary of the value of the benefit it believes a relevant person has received</a:t>
            </a:r>
          </a:p>
          <a:p>
            <a:pPr marL="458723" indent="-458723" defTabSz="502412">
              <a:spcBef>
                <a:spcPts val="3600"/>
              </a:spcBef>
              <a:buBlip>
                <a:blip r:embed="rId2"/>
              </a:buBlip>
              <a:defRPr sz="3612"/>
            </a:pPr>
            <a:r>
              <a:t>The relevant person must respond to all allegations or be taken to have accepted them as true</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onditions related to payment of benefit amount - s. 44"/>
          <p:cNvSpPr txBox="1">
            <a:spLocks noGrp="1"/>
          </p:cNvSpPr>
          <p:nvPr>
            <p:ph type="title"/>
          </p:nvPr>
        </p:nvSpPr>
        <p:spPr>
          <a:prstGeom prst="rect">
            <a:avLst/>
          </a:prstGeom>
        </p:spPr>
        <p:txBody>
          <a:bodyPr>
            <a:normAutofit fontScale="90000"/>
          </a:bodyPr>
          <a:lstStyle>
            <a:lvl1pPr defTabSz="385572">
              <a:defRPr sz="4884"/>
            </a:lvl1pPr>
          </a:lstStyle>
          <a:p>
            <a:pPr>
              <a:defRPr>
                <a:effectLst/>
              </a:defRPr>
            </a:pPr>
            <a:r>
              <a:t>Conditions related to payment of benefit amount - s. 44</a:t>
            </a:r>
          </a:p>
        </p:txBody>
      </p:sp>
      <p:sp>
        <p:nvSpPr>
          <p:cNvPr id="227" name="The order should specify the amount to be paid and it should be paid within six months…"/>
          <p:cNvSpPr txBox="1">
            <a:spLocks noGrp="1"/>
          </p:cNvSpPr>
          <p:nvPr>
            <p:ph type="body" idx="1"/>
          </p:nvPr>
        </p:nvSpPr>
        <p:spPr>
          <a:prstGeom prst="rect">
            <a:avLst/>
          </a:prstGeom>
        </p:spPr>
        <p:txBody>
          <a:bodyPr>
            <a:normAutofit lnSpcReduction="10000"/>
          </a:bodyPr>
          <a:lstStyle/>
          <a:p>
            <a:pPr marL="341375" indent="-341375" defTabSz="373887">
              <a:spcBef>
                <a:spcPts val="2600"/>
              </a:spcBef>
              <a:buBlip>
                <a:blip r:embed="rId2"/>
              </a:buBlip>
              <a:defRPr sz="2688"/>
            </a:pPr>
            <a:r>
              <a:t>The order should specify the amount to be paid and it should be paid within six months</a:t>
            </a:r>
          </a:p>
          <a:p>
            <a:pPr marL="341375" indent="-341375" defTabSz="373887">
              <a:spcBef>
                <a:spcPts val="2600"/>
              </a:spcBef>
              <a:buBlip>
                <a:blip r:embed="rId3"/>
              </a:buBlip>
              <a:defRPr sz="2688"/>
            </a:pPr>
            <a:r>
              <a:t>If the amount is not paid on time it attracts interest at the same rate as civil judgements and a prison sentence is served in default and the money must still be paid</a:t>
            </a:r>
          </a:p>
          <a:p>
            <a:pPr marL="341375" indent="-341375" defTabSz="373887">
              <a:spcBef>
                <a:spcPts val="2600"/>
              </a:spcBef>
              <a:buBlip>
                <a:blip r:embed="rId2"/>
              </a:buBlip>
              <a:defRPr sz="2688"/>
            </a:pPr>
            <a:r>
              <a:t>A person can apply to court to reduce the amount of the order on the basis that their assets have been reduced - Application must be supported by affidavit.  </a:t>
            </a:r>
          </a:p>
          <a:p>
            <a:pPr marL="341375" indent="-341375" defTabSz="373887">
              <a:spcBef>
                <a:spcPts val="2600"/>
              </a:spcBef>
              <a:buBlip>
                <a:blip r:embed="rId2"/>
              </a:buBlip>
              <a:defRPr sz="2688"/>
            </a:pPr>
            <a:r>
              <a:t>Where the court allows a reduction it will make the amount equal to all of the assets under the relevant persons control; the court can also increase the amount on the application of the enforcement authority providing information that the relevant persons assets have increased</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atisfaction of Order -"/>
          <p:cNvSpPr txBox="1">
            <a:spLocks noGrp="1"/>
          </p:cNvSpPr>
          <p:nvPr>
            <p:ph type="title"/>
          </p:nvPr>
        </p:nvSpPr>
        <p:spPr>
          <a:prstGeom prst="rect">
            <a:avLst/>
          </a:prstGeom>
        </p:spPr>
        <p:txBody>
          <a:bodyPr/>
          <a:lstStyle/>
          <a:p>
            <a:r>
              <a:t>Satisfaction of Order - </a:t>
            </a:r>
          </a:p>
        </p:txBody>
      </p:sp>
      <p:sp>
        <p:nvSpPr>
          <p:cNvPr id="230" name="An order is satisfied by payment of the amount due, or if the conviction or order is quashed"/>
          <p:cNvSpPr txBox="1">
            <a:spLocks noGrp="1"/>
          </p:cNvSpPr>
          <p:nvPr>
            <p:ph type="body" idx="1"/>
          </p:nvPr>
        </p:nvSpPr>
        <p:spPr>
          <a:prstGeom prst="rect">
            <a:avLst/>
          </a:prstGeom>
        </p:spPr>
        <p:txBody>
          <a:bodyPr/>
          <a:lstStyle>
            <a:lvl1pPr>
              <a:buBlip>
                <a:blip r:embed="rId2"/>
              </a:buBlip>
            </a:lvl1pPr>
          </a:lstStyle>
          <a:p>
            <a:r>
              <a:t>An order is satisfied by payment of the amount due, or if the conviction or order is quashed</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ppeals - s. 46"/>
          <p:cNvSpPr txBox="1">
            <a:spLocks noGrp="1"/>
          </p:cNvSpPr>
          <p:nvPr>
            <p:ph type="title"/>
          </p:nvPr>
        </p:nvSpPr>
        <p:spPr>
          <a:prstGeom prst="rect">
            <a:avLst/>
          </a:prstGeom>
        </p:spPr>
        <p:txBody>
          <a:bodyPr/>
          <a:lstStyle/>
          <a:p>
            <a:r>
              <a:t>Appeals - s. 46</a:t>
            </a:r>
          </a:p>
        </p:txBody>
      </p:sp>
      <p:sp>
        <p:nvSpPr>
          <p:cNvPr id="233" name="Any party dissatisfied with a decision of the court can appeal to the Court of Appeal and Privy Council"/>
          <p:cNvSpPr txBox="1">
            <a:spLocks noGrp="1"/>
          </p:cNvSpPr>
          <p:nvPr>
            <p:ph type="body" idx="1"/>
          </p:nvPr>
        </p:nvSpPr>
        <p:spPr>
          <a:prstGeom prst="rect">
            <a:avLst/>
          </a:prstGeom>
        </p:spPr>
        <p:txBody>
          <a:bodyPr/>
          <a:lstStyle>
            <a:lvl1pPr>
              <a:buBlip>
                <a:blip r:embed="rId2"/>
              </a:buBlip>
            </a:lvl1pPr>
          </a:lstStyle>
          <a:p>
            <a:r>
              <a:t>Any party dissatisfied with a decision of the court can appeal to the Court of Appeal and Privy Council</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alization of Property - s. 47"/>
          <p:cNvSpPr txBox="1">
            <a:spLocks noGrp="1"/>
          </p:cNvSpPr>
          <p:nvPr>
            <p:ph type="title"/>
          </p:nvPr>
        </p:nvSpPr>
        <p:spPr>
          <a:prstGeom prst="rect">
            <a:avLst/>
          </a:prstGeom>
        </p:spPr>
        <p:txBody>
          <a:bodyPr>
            <a:normAutofit fontScale="90000"/>
          </a:bodyPr>
          <a:lstStyle/>
          <a:p>
            <a:r>
              <a:t>Realization of Property - s. 47</a:t>
            </a:r>
          </a:p>
        </p:txBody>
      </p:sp>
      <p:sp>
        <p:nvSpPr>
          <p:cNvPr id="236" name="Where an order is a final order, the court can have a receiver take possession of the assets to realise their value"/>
          <p:cNvSpPr txBox="1">
            <a:spLocks noGrp="1"/>
          </p:cNvSpPr>
          <p:nvPr>
            <p:ph type="body" idx="1"/>
          </p:nvPr>
        </p:nvSpPr>
        <p:spPr>
          <a:prstGeom prst="rect">
            <a:avLst/>
          </a:prstGeom>
        </p:spPr>
        <p:txBody>
          <a:bodyPr/>
          <a:lstStyle>
            <a:lvl1pPr>
              <a:buBlip>
                <a:blip r:embed="rId2"/>
              </a:buBlip>
            </a:lvl1pPr>
          </a:lstStyle>
          <a:p>
            <a:r>
              <a:t>Where an order is a final order, the court can have a receiver take possession of the assets to realise their value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National Identified Risk Framework Coordinator (NIRFC) - s. 5"/>
          <p:cNvSpPr txBox="1">
            <a:spLocks noGrp="1"/>
          </p:cNvSpPr>
          <p:nvPr>
            <p:ph type="title"/>
          </p:nvPr>
        </p:nvSpPr>
        <p:spPr>
          <a:prstGeom prst="rect">
            <a:avLst/>
          </a:prstGeom>
        </p:spPr>
        <p:txBody>
          <a:bodyPr>
            <a:normAutofit fontScale="90000"/>
          </a:bodyPr>
          <a:lstStyle>
            <a:lvl1pPr defTabSz="385572">
              <a:defRPr sz="4884">
                <a:effectLst>
                  <a:outerShdw blurRad="16764" dist="16764" dir="15900000" rotWithShape="0">
                    <a:srgbClr val="595650">
                      <a:alpha val="33000"/>
                    </a:srgbClr>
                  </a:outerShdw>
                </a:effectLst>
              </a:defRPr>
            </a:lvl1pPr>
          </a:lstStyle>
          <a:p>
            <a:r>
              <a:t>National Identified Risk Framework Coordinator (NIRFC) - s. 5</a:t>
            </a:r>
          </a:p>
        </p:txBody>
      </p:sp>
      <p:sp>
        <p:nvSpPr>
          <p:cNvPr id="131" name="Chairing meetings of the Identified Risk Steering Committee…"/>
          <p:cNvSpPr txBox="1">
            <a:spLocks noGrp="1"/>
          </p:cNvSpPr>
          <p:nvPr>
            <p:ph type="body" idx="1"/>
          </p:nvPr>
        </p:nvSpPr>
        <p:spPr>
          <a:prstGeom prst="rect">
            <a:avLst/>
          </a:prstGeom>
        </p:spPr>
        <p:txBody>
          <a:bodyPr>
            <a:normAutofit fontScale="92500"/>
          </a:bodyPr>
          <a:lstStyle/>
          <a:p>
            <a:pPr marL="469391" indent="-469391" defTabSz="514095">
              <a:spcBef>
                <a:spcPts val="3600"/>
              </a:spcBef>
              <a:buBlip>
                <a:blip r:embed="rId2"/>
              </a:buBlip>
              <a:defRPr sz="3696"/>
            </a:pPr>
            <a:r>
              <a:t>Chairing meetings of the Identified Risk Steering Committee</a:t>
            </a:r>
          </a:p>
          <a:p>
            <a:pPr marL="469391" indent="-469391" defTabSz="514095">
              <a:spcBef>
                <a:spcPts val="3600"/>
              </a:spcBef>
              <a:buBlip>
                <a:blip r:embed="rId2"/>
              </a:buBlip>
              <a:defRPr sz="3696"/>
            </a:pPr>
            <a:r>
              <a:t>Liasing with regulators and reviewing their compliance with the IRF</a:t>
            </a:r>
          </a:p>
          <a:p>
            <a:pPr marL="469391" indent="-469391" defTabSz="514095">
              <a:spcBef>
                <a:spcPts val="3600"/>
              </a:spcBef>
              <a:buBlip>
                <a:blip r:embed="rId2"/>
              </a:buBlip>
              <a:defRPr sz="3696"/>
            </a:pPr>
            <a:r>
              <a:t>Public training on risk matters</a:t>
            </a:r>
          </a:p>
          <a:p>
            <a:pPr marL="469391" indent="-469391" defTabSz="514095">
              <a:spcBef>
                <a:spcPts val="3600"/>
              </a:spcBef>
              <a:buBlip>
                <a:blip r:embed="rId2"/>
              </a:buBlip>
              <a:defRPr sz="3696"/>
            </a:pPr>
            <a:r>
              <a:t>Attending technical meetings of CFATF and the FATF</a:t>
            </a:r>
          </a:p>
          <a:p>
            <a:pPr marL="469391" indent="-469391" defTabSz="514095">
              <a:spcBef>
                <a:spcPts val="3600"/>
              </a:spcBef>
              <a:buBlip>
                <a:blip r:embed="rId2"/>
              </a:buBlip>
              <a:defRPr sz="3696"/>
            </a:pPr>
            <a:r>
              <a:t>Preparing reports of the IRF Steering Committee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IVIL ASSET FORFEITURE. s. 50"/>
          <p:cNvSpPr txBox="1">
            <a:spLocks noGrp="1"/>
          </p:cNvSpPr>
          <p:nvPr>
            <p:ph type="title"/>
          </p:nvPr>
        </p:nvSpPr>
        <p:spPr>
          <a:prstGeom prst="rect">
            <a:avLst/>
          </a:prstGeom>
        </p:spPr>
        <p:txBody>
          <a:bodyPr>
            <a:normAutofit fontScale="90000"/>
          </a:bodyPr>
          <a:lstStyle>
            <a:lvl1pPr defTabSz="467359">
              <a:defRPr sz="5920">
                <a:effectLst>
                  <a:outerShdw blurRad="20320" dist="20320" dir="15900000" rotWithShape="0">
                    <a:srgbClr val="595650">
                      <a:alpha val="33000"/>
                    </a:srgbClr>
                  </a:outerShdw>
                </a:effectLst>
              </a:defRPr>
            </a:lvl1pPr>
          </a:lstStyle>
          <a:p>
            <a:r>
              <a:t>CIVIL ASSET FORFEITURE. s. 50</a:t>
            </a:r>
          </a:p>
        </p:txBody>
      </p:sp>
      <p:sp>
        <p:nvSpPr>
          <p:cNvPr id="239" name="An order granted where the court finds on the balance of probabilities that property is the proceeds of crime, an instrumentality of criminal conduct, or terrorist property…"/>
          <p:cNvSpPr txBox="1">
            <a:spLocks noGrp="1"/>
          </p:cNvSpPr>
          <p:nvPr>
            <p:ph type="body" idx="1"/>
          </p:nvPr>
        </p:nvSpPr>
        <p:spPr>
          <a:prstGeom prst="rect">
            <a:avLst/>
          </a:prstGeom>
        </p:spPr>
        <p:txBody>
          <a:bodyPr>
            <a:normAutofit lnSpcReduction="10000"/>
          </a:bodyPr>
          <a:lstStyle/>
          <a:p>
            <a:pPr marL="330708" indent="-330708" defTabSz="362204">
              <a:spcBef>
                <a:spcPts val="2600"/>
              </a:spcBef>
              <a:buBlip>
                <a:blip r:embed="rId2"/>
              </a:buBlip>
              <a:defRPr sz="2604"/>
            </a:pPr>
            <a:r>
              <a:t>An order granted where the court finds on the balance of probabilities that property is the proceeds of crime, an instrumentality of criminal conduct, or terrorist property</a:t>
            </a:r>
          </a:p>
          <a:p>
            <a:pPr marL="330708" indent="-330708" defTabSz="362204">
              <a:spcBef>
                <a:spcPts val="2600"/>
              </a:spcBef>
              <a:buBlip>
                <a:blip r:embed="rId2"/>
              </a:buBlip>
              <a:defRPr sz="2604"/>
            </a:pPr>
            <a:r>
              <a:t>It is not necessary to show that the property is related to a specific criminal offence</a:t>
            </a:r>
          </a:p>
          <a:p>
            <a:pPr marL="330708" indent="-330708" defTabSz="362204">
              <a:spcBef>
                <a:spcPts val="2600"/>
              </a:spcBef>
              <a:buBlip>
                <a:blip r:embed="rId2"/>
              </a:buBlip>
              <a:defRPr sz="2604"/>
            </a:pPr>
            <a:r>
              <a:t>Assets from a crime which have been converted to another form can also be the subject of civil forfeiture, for example a house brought from money acquired from drug dealing could be subject of civil forfeiture</a:t>
            </a:r>
          </a:p>
          <a:p>
            <a:pPr marL="330708" indent="-330708" defTabSz="362204">
              <a:spcBef>
                <a:spcPts val="2600"/>
              </a:spcBef>
              <a:buBlip>
                <a:blip r:embed="rId2"/>
              </a:buBlip>
              <a:defRPr sz="2604"/>
            </a:pPr>
            <a:r>
              <a:t>The application of civil forfeiture is very broad because it can be in relation to property acquired before the Act came into force and even where the person who committed the crime is now dead</a:t>
            </a:r>
          </a:p>
          <a:p>
            <a:pPr marL="330708" indent="-330708" defTabSz="362204">
              <a:spcBef>
                <a:spcPts val="2600"/>
              </a:spcBef>
              <a:buBlip>
                <a:blip r:embed="rId2"/>
              </a:buBlip>
              <a:defRPr sz="2604"/>
            </a:pPr>
            <a:r>
              <a:t>The value of the property must be at least five thousand dollars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roperty freezing orders- s. 52"/>
          <p:cNvSpPr txBox="1">
            <a:spLocks noGrp="1"/>
          </p:cNvSpPr>
          <p:nvPr>
            <p:ph type="title"/>
          </p:nvPr>
        </p:nvSpPr>
        <p:spPr>
          <a:prstGeom prst="rect">
            <a:avLst/>
          </a:prstGeom>
        </p:spPr>
        <p:txBody>
          <a:bodyPr>
            <a:normAutofit fontScale="90000"/>
          </a:bodyPr>
          <a:lstStyle/>
          <a:p>
            <a:pPr>
              <a:defRPr>
                <a:effectLst/>
              </a:defRPr>
            </a:pPr>
            <a:r>
              <a:t>Property freezing orders- s. 52</a:t>
            </a:r>
          </a:p>
        </p:txBody>
      </p:sp>
      <p:sp>
        <p:nvSpPr>
          <p:cNvPr id="242" name="The enforcement authority can apply to the court for a property freezing order to preserve the property that is suspected to be the proceeds of crime…"/>
          <p:cNvSpPr txBox="1">
            <a:spLocks noGrp="1"/>
          </p:cNvSpPr>
          <p:nvPr>
            <p:ph type="body" idx="1"/>
          </p:nvPr>
        </p:nvSpPr>
        <p:spPr>
          <a:prstGeom prst="rect">
            <a:avLst/>
          </a:prstGeom>
        </p:spPr>
        <p:txBody>
          <a:bodyPr>
            <a:normAutofit fontScale="92500"/>
          </a:bodyPr>
          <a:lstStyle/>
          <a:p>
            <a:pPr marL="501395" indent="-501395" defTabSz="549148">
              <a:spcBef>
                <a:spcPts val="3900"/>
              </a:spcBef>
              <a:buBlip>
                <a:blip r:embed="rId2"/>
              </a:buBlip>
              <a:defRPr sz="3948"/>
            </a:pPr>
            <a:r>
              <a:t>The enforcement authority can apply to the court for a property freezing order to preserve the property that is suspected to be the proceeds of crime</a:t>
            </a:r>
          </a:p>
          <a:p>
            <a:pPr marL="501395" indent="-501395" defTabSz="549148">
              <a:spcBef>
                <a:spcPts val="3900"/>
              </a:spcBef>
              <a:buBlip>
                <a:blip r:embed="rId2"/>
              </a:buBlip>
              <a:defRPr sz="3948"/>
            </a:pPr>
            <a:r>
              <a:t>The application is made by affidavit, in a private hearing, and without giving the other party notice</a:t>
            </a:r>
          </a:p>
          <a:p>
            <a:pPr marL="501395" indent="-501395" defTabSz="549148">
              <a:spcBef>
                <a:spcPts val="3900"/>
              </a:spcBef>
              <a:buBlip>
                <a:blip r:embed="rId2"/>
              </a:buBlip>
              <a:defRPr sz="3948"/>
            </a:pPr>
            <a:r>
              <a:t>If the court makes a property freezing order,, any person with an interest in that property must be given notice of the order within seven days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Additional property freezing orders - S. 52"/>
          <p:cNvSpPr txBox="1">
            <a:spLocks noGrp="1"/>
          </p:cNvSpPr>
          <p:nvPr>
            <p:ph type="title"/>
          </p:nvPr>
        </p:nvSpPr>
        <p:spPr>
          <a:prstGeom prst="rect">
            <a:avLst/>
          </a:prstGeom>
        </p:spPr>
        <p:txBody>
          <a:bodyPr>
            <a:normAutofit fontScale="90000"/>
          </a:bodyPr>
          <a:lstStyle>
            <a:lvl1pPr defTabSz="414781">
              <a:defRPr sz="5253">
                <a:effectLst>
                  <a:outerShdw blurRad="18034" dist="18034" dir="15900000" rotWithShape="0">
                    <a:srgbClr val="595650">
                      <a:alpha val="33000"/>
                    </a:srgbClr>
                  </a:outerShdw>
                </a:effectLst>
              </a:defRPr>
            </a:lvl1pPr>
          </a:lstStyle>
          <a:p>
            <a:r>
              <a:t>Additional property freezing orders - S. 52</a:t>
            </a:r>
          </a:p>
        </p:txBody>
      </p:sp>
      <p:sp>
        <p:nvSpPr>
          <p:cNvPr id="245" name="The court can make further orders in relation to a property freezing order…"/>
          <p:cNvSpPr txBox="1">
            <a:spLocks noGrp="1"/>
          </p:cNvSpPr>
          <p:nvPr>
            <p:ph type="body" idx="1"/>
          </p:nvPr>
        </p:nvSpPr>
        <p:spPr>
          <a:prstGeom prst="rect">
            <a:avLst/>
          </a:prstGeom>
        </p:spPr>
        <p:txBody>
          <a:bodyPr>
            <a:normAutofit fontScale="92500" lnSpcReduction="10000"/>
          </a:bodyPr>
          <a:lstStyle/>
          <a:p>
            <a:pPr marL="282701" indent="-282701" defTabSz="309625">
              <a:spcBef>
                <a:spcPts val="2200"/>
              </a:spcBef>
              <a:buBlip>
                <a:blip r:embed="rId2"/>
              </a:buBlip>
              <a:defRPr sz="2225"/>
            </a:pPr>
            <a:r>
              <a:t>The court can make further orders in relation to a property freezing order</a:t>
            </a:r>
          </a:p>
          <a:p>
            <a:pPr marL="282701" indent="-282701" defTabSz="309625">
              <a:spcBef>
                <a:spcPts val="2200"/>
              </a:spcBef>
              <a:buBlip>
                <a:blip r:embed="rId2"/>
              </a:buBlip>
              <a:defRPr sz="2225"/>
            </a:pPr>
            <a:r>
              <a:t>The court can order that property be seized, taken into possession, delivered up for safekeeping, a lien on the property, appoint a receiver</a:t>
            </a:r>
          </a:p>
          <a:p>
            <a:pPr marL="282701" indent="-282701" defTabSz="309625">
              <a:spcBef>
                <a:spcPts val="2200"/>
              </a:spcBef>
              <a:buBlip>
                <a:blip r:embed="rId2"/>
              </a:buBlip>
              <a:defRPr sz="2225"/>
            </a:pPr>
            <a:r>
              <a:t>A receiver can insure the property, sell the property if it is perishable and without the court's approval if the persons who owned the property consent to the sale,  if not selling would cause loss in value or if it would cost more to obtain the court’s approval  than the property is worth</a:t>
            </a:r>
          </a:p>
          <a:p>
            <a:pPr marL="282701" indent="-282701" defTabSz="309625">
              <a:spcBef>
                <a:spcPts val="2200"/>
              </a:spcBef>
              <a:buBlip>
                <a:blip r:embed="rId2"/>
              </a:buBlip>
              <a:defRPr sz="2225"/>
            </a:pPr>
            <a:r>
              <a:t>If the property is a business the receiver can hire and fire employees, operate the business based on acceptable practices, or sell or liquidate the business</a:t>
            </a:r>
          </a:p>
          <a:p>
            <a:pPr marL="282701" indent="-282701" defTabSz="309625">
              <a:spcBef>
                <a:spcPts val="2200"/>
              </a:spcBef>
              <a:buBlip>
                <a:blip r:embed="rId2"/>
              </a:buBlip>
              <a:defRPr sz="2225"/>
            </a:pPr>
            <a:r>
              <a:t>The court may exclude from the freezing order reasonable legal and living expenses of the property owner if it is satisfied that the person does not have any other property sufficient to cover those expenses</a:t>
            </a:r>
          </a:p>
          <a:p>
            <a:pPr marL="282701" indent="-282701" defTabSz="309625">
              <a:spcBef>
                <a:spcPts val="2200"/>
              </a:spcBef>
              <a:buBlip>
                <a:blip r:embed="rId2"/>
              </a:buBlip>
              <a:defRPr sz="2225"/>
            </a:pPr>
            <a:r>
              <a:t>The court can always vary or revoke a property freezing order on the application of the property owner or the enforcement authority</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roperty Seizure Orders - -s. 53"/>
          <p:cNvSpPr txBox="1">
            <a:spLocks noGrp="1"/>
          </p:cNvSpPr>
          <p:nvPr>
            <p:ph type="title"/>
          </p:nvPr>
        </p:nvSpPr>
        <p:spPr>
          <a:prstGeom prst="rect">
            <a:avLst/>
          </a:prstGeom>
        </p:spPr>
        <p:txBody>
          <a:bodyPr>
            <a:normAutofit fontScale="90000"/>
          </a:bodyPr>
          <a:lstStyle>
            <a:lvl1pPr defTabSz="554990">
              <a:defRPr sz="7029">
                <a:effectLst>
                  <a:outerShdw blurRad="24130" dist="24130" dir="15900000" rotWithShape="0">
                    <a:srgbClr val="595650">
                      <a:alpha val="33000"/>
                    </a:srgbClr>
                  </a:outerShdw>
                </a:effectLst>
              </a:defRPr>
            </a:lvl1pPr>
          </a:lstStyle>
          <a:p>
            <a:r>
              <a:t>Property Seizure Orders - -s. 53</a:t>
            </a:r>
          </a:p>
        </p:txBody>
      </p:sp>
      <p:sp>
        <p:nvSpPr>
          <p:cNvPr id="248" name="The property seizure order allows an authorised person to search for and seize property if it is likely that the property will be sold or spent…"/>
          <p:cNvSpPr txBox="1">
            <a:spLocks noGrp="1"/>
          </p:cNvSpPr>
          <p:nvPr>
            <p:ph type="body" idx="1"/>
          </p:nvPr>
        </p:nvSpPr>
        <p:spPr>
          <a:prstGeom prst="rect">
            <a:avLst/>
          </a:prstGeom>
        </p:spPr>
        <p:txBody>
          <a:bodyPr>
            <a:normAutofit lnSpcReduction="10000"/>
          </a:bodyPr>
          <a:lstStyle/>
          <a:p>
            <a:pPr>
              <a:buBlip>
                <a:blip r:embed="rId2"/>
              </a:buBlip>
            </a:pPr>
            <a:r>
              <a:t>The property seizure order allows an authorised person to search for and seize property if it is likely that the property will be sold or spent</a:t>
            </a:r>
          </a:p>
          <a:p>
            <a:pPr>
              <a:buBlip>
                <a:blip r:embed="rId2"/>
              </a:buBlip>
            </a:pPr>
            <a:r>
              <a:t>During the search, can seize other property of a similar kind but must notify the court within 24 hours and leave a record of the seized property with the occupier of the premises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ranting of civil forfeiture orders - s. 54"/>
          <p:cNvSpPr txBox="1">
            <a:spLocks noGrp="1"/>
          </p:cNvSpPr>
          <p:nvPr>
            <p:ph type="title"/>
          </p:nvPr>
        </p:nvSpPr>
        <p:spPr>
          <a:prstGeom prst="rect">
            <a:avLst/>
          </a:prstGeom>
        </p:spPr>
        <p:txBody>
          <a:bodyPr>
            <a:normAutofit fontScale="90000"/>
          </a:bodyPr>
          <a:lstStyle>
            <a:lvl1pPr defTabSz="438150">
              <a:defRPr sz="5550">
                <a:effectLst>
                  <a:outerShdw blurRad="19050" dist="19050" dir="15900000" rotWithShape="0">
                    <a:srgbClr val="595650">
                      <a:alpha val="33000"/>
                    </a:srgbClr>
                  </a:outerShdw>
                </a:effectLst>
              </a:defRPr>
            </a:lvl1pPr>
          </a:lstStyle>
          <a:p>
            <a:r>
              <a:t>Granting of civil forfeiture orders - s. 54</a:t>
            </a:r>
          </a:p>
        </p:txBody>
      </p:sp>
      <p:sp>
        <p:nvSpPr>
          <p:cNvPr id="251" name="The enforcement authority may apply to the court and shall serve a copy of the application on any person who may have an interest in the property…"/>
          <p:cNvSpPr txBox="1">
            <a:spLocks noGrp="1"/>
          </p:cNvSpPr>
          <p:nvPr>
            <p:ph type="body" idx="1"/>
          </p:nvPr>
        </p:nvSpPr>
        <p:spPr>
          <a:prstGeom prst="rect">
            <a:avLst/>
          </a:prstGeom>
        </p:spPr>
        <p:txBody>
          <a:bodyPr>
            <a:normAutofit fontScale="92500" lnSpcReduction="10000"/>
          </a:bodyPr>
          <a:lstStyle/>
          <a:p>
            <a:pPr marL="421386" indent="-421386" defTabSz="461518">
              <a:spcBef>
                <a:spcPts val="3300"/>
              </a:spcBef>
              <a:buBlip>
                <a:blip r:embed="rId2"/>
              </a:buBlip>
              <a:defRPr sz="3318"/>
            </a:pPr>
            <a:r>
              <a:t>The enforcement authority may apply to the court and shall serve a copy of the application on any person who may have an interest in the property</a:t>
            </a:r>
          </a:p>
          <a:p>
            <a:pPr marL="421386" indent="-421386" defTabSz="461518">
              <a:spcBef>
                <a:spcPts val="3300"/>
              </a:spcBef>
              <a:buBlip>
                <a:blip r:embed="rId2"/>
              </a:buBlip>
              <a:defRPr sz="3318"/>
            </a:pPr>
            <a:r>
              <a:t>An interested party can enter  an appearance and give evidence</a:t>
            </a:r>
          </a:p>
          <a:p>
            <a:pPr marL="421386" indent="-421386" defTabSz="461518">
              <a:spcBef>
                <a:spcPts val="3300"/>
              </a:spcBef>
              <a:buBlip>
                <a:blip r:embed="rId2"/>
              </a:buBlip>
              <a:defRPr sz="3318"/>
            </a:pPr>
            <a:r>
              <a:t>The court can grant a civil forfeiture order if satisfied on a balance of probabilities that the property is the proceeds of crime</a:t>
            </a:r>
          </a:p>
          <a:p>
            <a:pPr marL="421386" indent="-421386" defTabSz="461518">
              <a:spcBef>
                <a:spcPts val="3300"/>
              </a:spcBef>
              <a:buBlip>
                <a:blip r:embed="rId2"/>
              </a:buBlip>
              <a:defRPr sz="3318"/>
            </a:pPr>
            <a:r>
              <a:t>The property might be vested in a representative of the enforcement authority or in a receiver</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rotection of legitimate owners - s. 55"/>
          <p:cNvSpPr txBox="1">
            <a:spLocks noGrp="1"/>
          </p:cNvSpPr>
          <p:nvPr>
            <p:ph type="title"/>
          </p:nvPr>
        </p:nvSpPr>
        <p:spPr>
          <a:prstGeom prst="rect">
            <a:avLst/>
          </a:prstGeom>
        </p:spPr>
        <p:txBody>
          <a:bodyPr>
            <a:normAutofit fontScale="90000"/>
          </a:bodyPr>
          <a:lstStyle>
            <a:lvl1pPr defTabSz="461518">
              <a:defRPr sz="5846"/>
            </a:lvl1pPr>
          </a:lstStyle>
          <a:p>
            <a:pPr>
              <a:defRPr>
                <a:effectLst/>
              </a:defRPr>
            </a:pPr>
            <a:r>
              <a:t>Protection of legitimate owners - s. 55</a:t>
            </a:r>
          </a:p>
        </p:txBody>
      </p:sp>
      <p:sp>
        <p:nvSpPr>
          <p:cNvPr id="254" name="The court can make orders to protect persons such as the rightful owners of the property who was deprived  of it by criminal conduct, or who purchased the property in good faith for market value"/>
          <p:cNvSpPr txBox="1">
            <a:spLocks noGrp="1"/>
          </p:cNvSpPr>
          <p:nvPr>
            <p:ph type="body" idx="1"/>
          </p:nvPr>
        </p:nvSpPr>
        <p:spPr>
          <a:prstGeom prst="rect">
            <a:avLst/>
          </a:prstGeom>
        </p:spPr>
        <p:txBody>
          <a:bodyPr/>
          <a:lstStyle>
            <a:lvl1pPr>
              <a:buBlip>
                <a:blip r:embed="rId2"/>
              </a:buBlip>
            </a:lvl1pPr>
          </a:lstStyle>
          <a:p>
            <a:r>
              <a:t>The court can make orders to protect persons such as the rightful owners of the property who was deprived  of it by criminal conduct, or who purchased the property in good faith for market value</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Appeals - s. 57"/>
          <p:cNvSpPr txBox="1">
            <a:spLocks noGrp="1"/>
          </p:cNvSpPr>
          <p:nvPr>
            <p:ph type="title"/>
          </p:nvPr>
        </p:nvSpPr>
        <p:spPr>
          <a:prstGeom prst="rect">
            <a:avLst/>
          </a:prstGeom>
        </p:spPr>
        <p:txBody>
          <a:bodyPr/>
          <a:lstStyle/>
          <a:p>
            <a:r>
              <a:t>Appeals - s. 57</a:t>
            </a:r>
          </a:p>
        </p:txBody>
      </p:sp>
      <p:sp>
        <p:nvSpPr>
          <p:cNvPr id="257" name="Can  be made to the Court of Appeal by interested parties or  by the enforcement authority"/>
          <p:cNvSpPr txBox="1">
            <a:spLocks noGrp="1"/>
          </p:cNvSpPr>
          <p:nvPr>
            <p:ph type="body" idx="1"/>
          </p:nvPr>
        </p:nvSpPr>
        <p:spPr>
          <a:prstGeom prst="rect">
            <a:avLst/>
          </a:prstGeom>
        </p:spPr>
        <p:txBody>
          <a:bodyPr/>
          <a:lstStyle>
            <a:lvl1pPr>
              <a:buBlip>
                <a:blip r:embed="rId2"/>
              </a:buBlip>
            </a:lvl1pPr>
          </a:lstStyle>
          <a:p>
            <a:r>
              <a:t>Can  be made to the Court of Appeal by interested parties or  by the enforcement authority</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alisation of Forfeited property - s.58"/>
          <p:cNvSpPr txBox="1">
            <a:spLocks noGrp="1"/>
          </p:cNvSpPr>
          <p:nvPr>
            <p:ph type="title"/>
          </p:nvPr>
        </p:nvSpPr>
        <p:spPr>
          <a:prstGeom prst="rect">
            <a:avLst/>
          </a:prstGeom>
        </p:spPr>
        <p:txBody>
          <a:bodyPr>
            <a:normAutofit fontScale="90000"/>
          </a:bodyPr>
          <a:lstStyle>
            <a:lvl1pPr defTabSz="455675">
              <a:defRPr sz="5771"/>
            </a:lvl1pPr>
          </a:lstStyle>
          <a:p>
            <a:pPr>
              <a:defRPr>
                <a:effectLst/>
              </a:defRPr>
            </a:pPr>
            <a:r>
              <a:t>Realisation of Forfeited property - s.58</a:t>
            </a:r>
          </a:p>
        </p:txBody>
      </p:sp>
      <p:sp>
        <p:nvSpPr>
          <p:cNvPr id="260" name="The enforcement authority can sell, destroy or otherwise deal with the property in any manner…"/>
          <p:cNvSpPr txBox="1">
            <a:spLocks noGrp="1"/>
          </p:cNvSpPr>
          <p:nvPr>
            <p:ph type="body" idx="1"/>
          </p:nvPr>
        </p:nvSpPr>
        <p:spPr>
          <a:prstGeom prst="rect">
            <a:avLst/>
          </a:prstGeom>
        </p:spPr>
        <p:txBody>
          <a:bodyPr/>
          <a:lstStyle/>
          <a:p>
            <a:pPr>
              <a:buBlip>
                <a:blip r:embed="rId2"/>
              </a:buBlip>
            </a:pPr>
            <a:r>
              <a:t>The enforcement authority can sell, destroy or otherwise deal with the property in any manner</a:t>
            </a:r>
          </a:p>
          <a:p>
            <a:pPr>
              <a:buBlip>
                <a:blip r:embed="rId2"/>
              </a:buBlip>
            </a:pPr>
            <a:r>
              <a:t>Duty to sell property for the highest amount</a:t>
            </a:r>
          </a:p>
          <a:p>
            <a:pPr>
              <a:buBlip>
                <a:blip r:embed="rId2"/>
              </a:buBlip>
            </a:pPr>
            <a:r>
              <a:t>Reasonable expenditure incurred in selling the property can be recovered by the enforcement authority</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ompensation of property owner - s. 59"/>
          <p:cNvSpPr txBox="1">
            <a:spLocks noGrp="1"/>
          </p:cNvSpPr>
          <p:nvPr>
            <p:ph type="title"/>
          </p:nvPr>
        </p:nvSpPr>
        <p:spPr>
          <a:prstGeom prst="rect">
            <a:avLst/>
          </a:prstGeom>
        </p:spPr>
        <p:txBody>
          <a:bodyPr/>
          <a:lstStyle>
            <a:lvl1pPr defTabSz="385572">
              <a:defRPr sz="4884"/>
            </a:lvl1pPr>
          </a:lstStyle>
          <a:p>
            <a:pPr>
              <a:defRPr>
                <a:effectLst/>
              </a:defRPr>
            </a:pPr>
            <a:r>
              <a:t>Compensation of property owner - s. 59</a:t>
            </a:r>
          </a:p>
        </p:txBody>
      </p:sp>
      <p:sp>
        <p:nvSpPr>
          <p:cNvPr id="263" name="If a property was frozen but no civil forfeiture order follows, the property owner can apply to the court for compensation…"/>
          <p:cNvSpPr txBox="1">
            <a:spLocks noGrp="1"/>
          </p:cNvSpPr>
          <p:nvPr>
            <p:ph type="body" idx="1"/>
          </p:nvPr>
        </p:nvSpPr>
        <p:spPr>
          <a:prstGeom prst="rect">
            <a:avLst/>
          </a:prstGeom>
        </p:spPr>
        <p:txBody>
          <a:bodyPr>
            <a:normAutofit lnSpcReduction="10000"/>
          </a:bodyPr>
          <a:lstStyle/>
          <a:p>
            <a:pPr marL="501395" indent="-501395" defTabSz="549148">
              <a:spcBef>
                <a:spcPts val="3900"/>
              </a:spcBef>
              <a:buBlip>
                <a:blip r:embed="rId2"/>
              </a:buBlip>
              <a:defRPr sz="3948"/>
            </a:pPr>
            <a:r>
              <a:t>If a property was frozen but no civil forfeiture order follows, the property owner can apply to the court for compensation </a:t>
            </a:r>
          </a:p>
          <a:p>
            <a:pPr marL="501395" indent="-501395" defTabSz="549148">
              <a:spcBef>
                <a:spcPts val="3900"/>
              </a:spcBef>
              <a:buBlip>
                <a:blip r:embed="rId2"/>
              </a:buBlip>
              <a:defRPr sz="3948"/>
            </a:pPr>
            <a:r>
              <a:t>An application for compensation must be made within 3 months after all appeals are exhausted</a:t>
            </a:r>
          </a:p>
          <a:p>
            <a:pPr marL="501395" indent="-501395" defTabSz="549148">
              <a:spcBef>
                <a:spcPts val="3900"/>
              </a:spcBef>
              <a:buBlip>
                <a:blip r:embed="rId2"/>
              </a:buBlip>
              <a:defRPr sz="3948"/>
            </a:pPr>
            <a:r>
              <a:t>A receiver is not personally liable for any loss unless he is negligent, reckless, or guilty of intentional misconduct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ring of information - ss. 60-61"/>
          <p:cNvSpPr txBox="1">
            <a:spLocks noGrp="1"/>
          </p:cNvSpPr>
          <p:nvPr>
            <p:ph type="title"/>
          </p:nvPr>
        </p:nvSpPr>
        <p:spPr>
          <a:prstGeom prst="rect">
            <a:avLst/>
          </a:prstGeom>
        </p:spPr>
        <p:txBody>
          <a:bodyPr>
            <a:normAutofit fontScale="90000"/>
          </a:bodyPr>
          <a:lstStyle>
            <a:lvl1pPr defTabSz="514095">
              <a:defRPr sz="6512"/>
            </a:lvl1pPr>
          </a:lstStyle>
          <a:p>
            <a:pPr>
              <a:defRPr>
                <a:effectLst/>
              </a:defRPr>
            </a:pPr>
            <a:r>
              <a:t>Sharing of information - ss. 60-61</a:t>
            </a:r>
          </a:p>
        </p:txBody>
      </p:sp>
      <p:sp>
        <p:nvSpPr>
          <p:cNvPr id="266" name="Enforcement authority can make request from foreign authorities  for information…"/>
          <p:cNvSpPr txBox="1">
            <a:spLocks noGrp="1"/>
          </p:cNvSpPr>
          <p:nvPr>
            <p:ph type="body" idx="1"/>
          </p:nvPr>
        </p:nvSpPr>
        <p:spPr>
          <a:prstGeom prst="rect">
            <a:avLst/>
          </a:prstGeom>
        </p:spPr>
        <p:txBody>
          <a:bodyPr>
            <a:normAutofit lnSpcReduction="10000"/>
          </a:bodyPr>
          <a:lstStyle/>
          <a:p>
            <a:pPr marL="458723" indent="-458723" defTabSz="502412">
              <a:spcBef>
                <a:spcPts val="3600"/>
              </a:spcBef>
              <a:buBlip>
                <a:blip r:embed="rId2"/>
              </a:buBlip>
              <a:defRPr sz="3612"/>
            </a:pPr>
            <a:r>
              <a:t>Enforcement authority can make request from foreign authorities  for information</a:t>
            </a:r>
          </a:p>
          <a:p>
            <a:pPr marL="458723" indent="-458723" defTabSz="502412">
              <a:spcBef>
                <a:spcPts val="3600"/>
              </a:spcBef>
              <a:buBlip>
                <a:blip r:embed="rId2"/>
              </a:buBlip>
              <a:defRPr sz="3612"/>
            </a:pPr>
            <a:r>
              <a:t>The enforcement authority can obtain information from the Financial Intelligence Unit, Compliance Commission, Securities Commission, Central Bank of the Bahamas, and the Gaming Board </a:t>
            </a:r>
          </a:p>
          <a:p>
            <a:pPr marL="458723" indent="-458723" defTabSz="502412">
              <a:spcBef>
                <a:spcPts val="3600"/>
              </a:spcBef>
              <a:buBlip>
                <a:blip r:embed="rId2"/>
              </a:buBlip>
              <a:defRPr sz="3612"/>
            </a:pPr>
            <a:r>
              <a:t>The enforcement authority can disclose information in proceedings for civil forfeiture, criminal investigations, and criminal proceedings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Identified Risk Framework Steering Committee - s. 6"/>
          <p:cNvSpPr txBox="1">
            <a:spLocks noGrp="1"/>
          </p:cNvSpPr>
          <p:nvPr>
            <p:ph type="title"/>
          </p:nvPr>
        </p:nvSpPr>
        <p:spPr>
          <a:prstGeom prst="rect">
            <a:avLst/>
          </a:prstGeom>
        </p:spPr>
        <p:txBody>
          <a:bodyPr>
            <a:normAutofit fontScale="90000"/>
          </a:bodyPr>
          <a:lstStyle>
            <a:lvl1pPr defTabSz="385572">
              <a:defRPr sz="4884">
                <a:effectLst>
                  <a:outerShdw blurRad="16764" dist="16764" dir="15900000" rotWithShape="0">
                    <a:srgbClr val="595650">
                      <a:alpha val="33000"/>
                    </a:srgbClr>
                  </a:outerShdw>
                </a:effectLst>
              </a:defRPr>
            </a:lvl1pPr>
          </a:lstStyle>
          <a:p>
            <a:r>
              <a:t>Identified Risk Framework Steering Committee - s. 6</a:t>
            </a:r>
          </a:p>
        </p:txBody>
      </p:sp>
      <p:sp>
        <p:nvSpPr>
          <p:cNvPr id="134" name="NIRFC and representatives from the following agencies…"/>
          <p:cNvSpPr txBox="1">
            <a:spLocks noGrp="1"/>
          </p:cNvSpPr>
          <p:nvPr>
            <p:ph type="body" idx="1"/>
          </p:nvPr>
        </p:nvSpPr>
        <p:spPr>
          <a:prstGeom prst="rect">
            <a:avLst/>
          </a:prstGeom>
        </p:spPr>
        <p:txBody>
          <a:bodyPr>
            <a:normAutofit fontScale="92500" lnSpcReduction="20000"/>
          </a:bodyPr>
          <a:lstStyle/>
          <a:p>
            <a:pPr marL="213360" indent="-213360" defTabSz="233679">
              <a:spcBef>
                <a:spcPts val="1600"/>
              </a:spcBef>
              <a:buBlip>
                <a:blip r:embed="rId2"/>
              </a:buBlip>
              <a:defRPr sz="1680"/>
            </a:pPr>
            <a:r>
              <a:t>NIRFC and representatives from the following agencies</a:t>
            </a:r>
          </a:p>
          <a:p>
            <a:pPr marL="213360" indent="-213360" defTabSz="233679">
              <a:spcBef>
                <a:spcPts val="1600"/>
              </a:spcBef>
              <a:buBlip>
                <a:blip r:embed="rId2"/>
              </a:buBlip>
              <a:defRPr sz="1680"/>
            </a:pPr>
            <a:r>
              <a:t>Attorney General</a:t>
            </a:r>
          </a:p>
          <a:p>
            <a:pPr marL="213360" indent="-213360" defTabSz="233679">
              <a:spcBef>
                <a:spcPts val="1600"/>
              </a:spcBef>
              <a:buBlip>
                <a:blip r:embed="rId2"/>
              </a:buBlip>
              <a:defRPr sz="1680"/>
            </a:pPr>
            <a:r>
              <a:t>Director of Public Prosecutions</a:t>
            </a:r>
          </a:p>
          <a:p>
            <a:pPr marL="213360" indent="-213360" defTabSz="233679">
              <a:spcBef>
                <a:spcPts val="1600"/>
              </a:spcBef>
              <a:buBlip>
                <a:blip r:embed="rId2"/>
              </a:buBlip>
              <a:defRPr sz="1680"/>
            </a:pPr>
            <a:r>
              <a:t>Financial Intelligence Unit</a:t>
            </a:r>
          </a:p>
          <a:p>
            <a:pPr marL="213360" indent="-213360" defTabSz="233679">
              <a:spcBef>
                <a:spcPts val="1600"/>
              </a:spcBef>
              <a:buBlip>
                <a:blip r:embed="rId2"/>
              </a:buBlip>
              <a:defRPr sz="1680"/>
            </a:pPr>
            <a:r>
              <a:t>Customs Department</a:t>
            </a:r>
          </a:p>
          <a:p>
            <a:pPr marL="213360" indent="-213360" defTabSz="233679">
              <a:spcBef>
                <a:spcPts val="1600"/>
              </a:spcBef>
              <a:buBlip>
                <a:blip r:embed="rId2"/>
              </a:buBlip>
              <a:defRPr sz="1680"/>
            </a:pPr>
            <a:r>
              <a:t>Police Force</a:t>
            </a:r>
          </a:p>
          <a:p>
            <a:pPr marL="213360" indent="-213360" defTabSz="233679">
              <a:spcBef>
                <a:spcPts val="1600"/>
              </a:spcBef>
              <a:buBlip>
                <a:blip r:embed="rId2"/>
              </a:buBlip>
              <a:defRPr sz="1680"/>
            </a:pPr>
            <a:r>
              <a:t>Defence Force</a:t>
            </a:r>
          </a:p>
          <a:p>
            <a:pPr marL="213360" indent="-213360" defTabSz="233679">
              <a:spcBef>
                <a:spcPts val="1600"/>
              </a:spcBef>
              <a:buBlip>
                <a:blip r:embed="rId2"/>
              </a:buBlip>
              <a:defRPr sz="1680"/>
            </a:pPr>
            <a:r>
              <a:t>Immigration</a:t>
            </a:r>
          </a:p>
          <a:p>
            <a:pPr marL="213360" indent="-213360" defTabSz="233679">
              <a:spcBef>
                <a:spcPts val="1600"/>
              </a:spcBef>
              <a:buBlip>
                <a:blip r:embed="rId2"/>
              </a:buBlip>
              <a:defRPr sz="1680"/>
            </a:pPr>
            <a:r>
              <a:t>Ministry of Foreign affairs</a:t>
            </a:r>
          </a:p>
          <a:p>
            <a:pPr marL="213360" indent="-213360" defTabSz="233679">
              <a:spcBef>
                <a:spcPts val="1600"/>
              </a:spcBef>
              <a:buBlip>
                <a:blip r:embed="rId2"/>
              </a:buBlip>
              <a:defRPr sz="1680"/>
            </a:pPr>
            <a:r>
              <a:t>Ministry of Finance</a:t>
            </a:r>
          </a:p>
          <a:p>
            <a:pPr marL="213360" indent="-213360" defTabSz="233679">
              <a:spcBef>
                <a:spcPts val="1600"/>
              </a:spcBef>
              <a:buBlip>
                <a:blip r:embed="rId2"/>
              </a:buBlip>
              <a:defRPr sz="1680"/>
            </a:pPr>
            <a:r>
              <a:t>Financial services</a:t>
            </a:r>
          </a:p>
          <a:p>
            <a:pPr marL="213360" indent="-213360" defTabSz="233679">
              <a:spcBef>
                <a:spcPts val="1600"/>
              </a:spcBef>
              <a:buBlip>
                <a:blip r:embed="rId2"/>
              </a:buBlip>
              <a:defRPr sz="1680"/>
            </a:pPr>
            <a:r>
              <a:t>Central Bank of The Bahamas, Any other financial services regulatory entity appointed by the Attorney General</a:t>
            </a:r>
          </a:p>
          <a:p>
            <a:pPr marL="213360" indent="-213360" defTabSz="233679">
              <a:spcBef>
                <a:spcPts val="1600"/>
              </a:spcBef>
              <a:buBlip>
                <a:blip r:embed="rId2"/>
              </a:buBlip>
              <a:defRPr sz="1680"/>
            </a:pPr>
            <a:endParaRPr/>
          </a:p>
          <a:p>
            <a:pPr marL="213360" indent="-213360" defTabSz="233679">
              <a:spcBef>
                <a:spcPts val="1600"/>
              </a:spcBef>
              <a:buBlip>
                <a:blip r:embed="rId2"/>
              </a:buBlip>
              <a:defRPr sz="1680"/>
            </a:pPr>
            <a:r>
              <a:t>Any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ash and personal property forfeiture  - s. 63"/>
          <p:cNvSpPr txBox="1">
            <a:spLocks noGrp="1"/>
          </p:cNvSpPr>
          <p:nvPr>
            <p:ph type="title"/>
          </p:nvPr>
        </p:nvSpPr>
        <p:spPr>
          <a:prstGeom prst="rect">
            <a:avLst/>
          </a:prstGeom>
        </p:spPr>
        <p:txBody>
          <a:bodyPr>
            <a:normAutofit fontScale="90000"/>
          </a:bodyPr>
          <a:lstStyle>
            <a:lvl1pPr defTabSz="391414">
              <a:defRPr sz="4958"/>
            </a:lvl1pPr>
          </a:lstStyle>
          <a:p>
            <a:pPr>
              <a:defRPr>
                <a:effectLst/>
              </a:defRPr>
            </a:pPr>
            <a:r>
              <a:t>Cash and personal property forfeiture  - s. 63</a:t>
            </a:r>
          </a:p>
        </p:txBody>
      </p:sp>
      <p:sp>
        <p:nvSpPr>
          <p:cNvPr id="269" name="Allows for the forfeiture of cash or personal property which  was gained through unlawful conduct or which is intended to be used in unlawful conduct…"/>
          <p:cNvSpPr txBox="1">
            <a:spLocks noGrp="1"/>
          </p:cNvSpPr>
          <p:nvPr>
            <p:ph type="body" idx="1"/>
          </p:nvPr>
        </p:nvSpPr>
        <p:spPr>
          <a:prstGeom prst="rect">
            <a:avLst/>
          </a:prstGeom>
        </p:spPr>
        <p:txBody>
          <a:bodyPr/>
          <a:lstStyle/>
          <a:p>
            <a:pPr>
              <a:buBlip>
                <a:blip r:embed="rId2"/>
              </a:buBlip>
            </a:pPr>
            <a:r>
              <a:t>Allows for the forfeiture of cash or personal property which  was gained through unlawful conduct or which is intended to be used in unlawful conduct</a:t>
            </a:r>
          </a:p>
          <a:p>
            <a:pPr>
              <a:buBlip>
                <a:blip r:embed="rId2"/>
              </a:buBlip>
            </a:pPr>
            <a:r>
              <a:t>Does not require criminal proceedings to  have been brought in relation to the cash or personal property</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earch by peace officer for cash or personal property - s. 65-67"/>
          <p:cNvSpPr txBox="1">
            <a:spLocks noGrp="1"/>
          </p:cNvSpPr>
          <p:nvPr>
            <p:ph type="title"/>
          </p:nvPr>
        </p:nvSpPr>
        <p:spPr>
          <a:prstGeom prst="rect">
            <a:avLst/>
          </a:prstGeom>
        </p:spPr>
        <p:txBody>
          <a:bodyPr>
            <a:normAutofit fontScale="90000"/>
          </a:bodyPr>
          <a:lstStyle>
            <a:lvl1pPr defTabSz="385572">
              <a:defRPr sz="4884"/>
            </a:lvl1pPr>
          </a:lstStyle>
          <a:p>
            <a:pPr>
              <a:defRPr>
                <a:effectLst/>
              </a:defRPr>
            </a:pPr>
            <a:r>
              <a:t>Search by peace officer for cash or personal property - s. 65-67</a:t>
            </a:r>
          </a:p>
        </p:txBody>
      </p:sp>
      <p:sp>
        <p:nvSpPr>
          <p:cNvPr id="272" name="I f a peace officer is lawfully on premises he can search for any cash or personal property that he reasonably believes to be the proceeds of crime…"/>
          <p:cNvSpPr txBox="1">
            <a:spLocks noGrp="1"/>
          </p:cNvSpPr>
          <p:nvPr>
            <p:ph type="body" idx="1"/>
          </p:nvPr>
        </p:nvSpPr>
        <p:spPr>
          <a:prstGeom prst="rect">
            <a:avLst/>
          </a:prstGeom>
        </p:spPr>
        <p:txBody>
          <a:bodyPr>
            <a:normAutofit fontScale="47500" lnSpcReduction="20000"/>
          </a:bodyPr>
          <a:lstStyle/>
          <a:p>
            <a:pPr marL="94996" indent="-94996" defTabSz="233172">
              <a:lnSpc>
                <a:spcPts val="3400"/>
              </a:lnSpc>
              <a:spcBef>
                <a:spcPts val="0"/>
              </a:spcBef>
              <a:buBlip>
                <a:blip r:embed="rId2"/>
              </a:buBlip>
              <a:defRPr sz="748">
                <a:solidFill>
                  <a:srgbClr val="000000"/>
                </a:solidFill>
                <a:latin typeface="Arial"/>
                <a:ea typeface="Arial"/>
                <a:cs typeface="Arial"/>
                <a:sym typeface="Arial"/>
              </a:defRPr>
            </a:pPr>
            <a:r>
              <a:t>I </a:t>
            </a:r>
            <a:r>
              <a:rPr sz="2142">
                <a:solidFill>
                  <a:srgbClr val="6C6963"/>
                </a:solidFill>
                <a:latin typeface="+mn-lt"/>
                <a:ea typeface="+mn-ea"/>
                <a:cs typeface="+mn-cs"/>
                <a:sym typeface="Baskerville"/>
              </a:rPr>
              <a:t>f a peace officer is lawfully on premises he can search for any cash or personal property that he reasonably believes to be the proceeds of crime</a:t>
            </a:r>
          </a:p>
          <a:p>
            <a:pPr marL="0" indent="0" defTabSz="233172">
              <a:lnSpc>
                <a:spcPts val="3200"/>
              </a:lnSpc>
              <a:spcBef>
                <a:spcPts val="0"/>
              </a:spcBef>
              <a:buSzTx/>
              <a:buNone/>
              <a:defRPr sz="2142"/>
            </a:pPr>
            <a:endParaRPr/>
          </a:p>
          <a:p>
            <a:pPr marL="272034" indent="-272034" defTabSz="233172">
              <a:lnSpc>
                <a:spcPts val="3400"/>
              </a:lnSpc>
              <a:spcBef>
                <a:spcPts val="0"/>
              </a:spcBef>
              <a:buBlip>
                <a:blip r:embed="rId2"/>
              </a:buBlip>
              <a:defRPr sz="2142"/>
            </a:pPr>
            <a:r>
              <a:t>The peace officer can also search a person  or any items that he has with him if he believes that it is the  proceeds of crime or  is intended to be used for unlawful conduct</a:t>
            </a:r>
          </a:p>
          <a:p>
            <a:pPr marL="0" indent="0" defTabSz="233172">
              <a:lnSpc>
                <a:spcPts val="3200"/>
              </a:lnSpc>
              <a:spcBef>
                <a:spcPts val="0"/>
              </a:spcBef>
              <a:buSzTx/>
              <a:buNone/>
              <a:defRPr sz="2142"/>
            </a:pPr>
            <a:endParaRPr/>
          </a:p>
          <a:p>
            <a:pPr marL="272034" indent="-272034" defTabSz="233172">
              <a:lnSpc>
                <a:spcPts val="3400"/>
              </a:lnSpc>
              <a:spcBef>
                <a:spcPts val="0"/>
              </a:spcBef>
              <a:buBlip>
                <a:blip r:embed="rId2"/>
              </a:buBlip>
              <a:defRPr sz="2142"/>
            </a:pPr>
            <a:r>
              <a:t>The peace officer  can hold a suspect for as long as the search takes but persons can only be searched by a peace officer  of the same sex</a:t>
            </a:r>
          </a:p>
          <a:p>
            <a:pPr marL="272034" indent="-272034" defTabSz="233172">
              <a:lnSpc>
                <a:spcPts val="3400"/>
              </a:lnSpc>
              <a:spcBef>
                <a:spcPts val="0"/>
              </a:spcBef>
              <a:buBlip>
                <a:blip r:embed="rId2"/>
              </a:buBlip>
              <a:defRPr sz="2142"/>
            </a:pPr>
            <a:r>
              <a:t>Peace officers are Police, Defence Force, Immigration, Customs, and Inland Revenue officers  </a:t>
            </a:r>
          </a:p>
          <a:p>
            <a:pPr marL="0" indent="0" defTabSz="233172">
              <a:lnSpc>
                <a:spcPts val="3400"/>
              </a:lnSpc>
              <a:spcBef>
                <a:spcPts val="0"/>
              </a:spcBef>
              <a:buSzTx/>
              <a:buNone/>
              <a:defRPr sz="2142"/>
            </a:pPr>
            <a:endParaRPr/>
          </a:p>
          <a:p>
            <a:pPr marL="272034" indent="-272034" defTabSz="233172">
              <a:lnSpc>
                <a:spcPts val="3400"/>
              </a:lnSpc>
              <a:spcBef>
                <a:spcPts val="0"/>
              </a:spcBef>
              <a:buBlip>
                <a:blip r:embed="rId2"/>
              </a:buBlip>
              <a:defRPr sz="2142"/>
            </a:pPr>
            <a:r>
              <a:t> The peace officer must receive appropriate approval from a magistrate or a senior authorized officer before conducting the search except if  it is not practical to obtain prior approval</a:t>
            </a:r>
          </a:p>
          <a:p>
            <a:pPr marL="0" indent="0" defTabSz="233172">
              <a:lnSpc>
                <a:spcPts val="3200"/>
              </a:lnSpc>
              <a:spcBef>
                <a:spcPts val="0"/>
              </a:spcBef>
              <a:buSzTx/>
              <a:buNone/>
              <a:defRPr sz="2142"/>
            </a:pPr>
            <a:endParaRPr/>
          </a:p>
          <a:p>
            <a:pPr marL="272034" indent="-272034" defTabSz="233172">
              <a:lnSpc>
                <a:spcPts val="3400"/>
              </a:lnSpc>
              <a:spcBef>
                <a:spcPts val="0"/>
              </a:spcBef>
              <a:buBlip>
                <a:blip r:embed="rId2"/>
              </a:buBlip>
              <a:defRPr sz="2142"/>
            </a:pPr>
            <a:r>
              <a:t>If cash is seized for  less than 48 hours or no cash  is seized, the authorized officer must give a written report to a person appointed by the Director of Public Prosecutions</a:t>
            </a:r>
          </a:p>
          <a:p>
            <a:pPr marL="272034" indent="-272034" defTabSz="297941">
              <a:spcBef>
                <a:spcPts val="2100"/>
              </a:spcBef>
              <a:buBlip>
                <a:blip r:embed="rId2"/>
              </a:buBlip>
              <a:defRPr sz="2142"/>
            </a:pPr>
            <a:r>
              <a:t> An authorized officer may seize cash  or personal property even when he thinks that only a part of it is the proceeds of crime or intended to be used in the course of unlawful conduct</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Detention and forfeiture - s. 68"/>
          <p:cNvSpPr txBox="1">
            <a:spLocks noGrp="1"/>
          </p:cNvSpPr>
          <p:nvPr>
            <p:ph type="title"/>
          </p:nvPr>
        </p:nvSpPr>
        <p:spPr>
          <a:prstGeom prst="rect">
            <a:avLst/>
          </a:prstGeom>
        </p:spPr>
        <p:txBody>
          <a:bodyPr>
            <a:normAutofit fontScale="90000"/>
          </a:bodyPr>
          <a:lstStyle>
            <a:lvl1pPr defTabSz="566674">
              <a:defRPr sz="7178"/>
            </a:lvl1pPr>
          </a:lstStyle>
          <a:p>
            <a:pPr>
              <a:defRPr>
                <a:effectLst/>
              </a:defRPr>
            </a:pPr>
            <a:r>
              <a:t>Detention and forfeiture - s. 68</a:t>
            </a:r>
          </a:p>
        </p:txBody>
      </p:sp>
      <p:sp>
        <p:nvSpPr>
          <p:cNvPr id="275" name="A magistrate can authorize a detention for a further 3 months. The Magistrate can make further orders for detention but for no later than 2 years in total…"/>
          <p:cNvSpPr txBox="1">
            <a:spLocks noGrp="1"/>
          </p:cNvSpPr>
          <p:nvPr>
            <p:ph type="body" idx="1"/>
          </p:nvPr>
        </p:nvSpPr>
        <p:spPr>
          <a:prstGeom prst="rect">
            <a:avLst/>
          </a:prstGeom>
        </p:spPr>
        <p:txBody>
          <a:bodyPr>
            <a:normAutofit lnSpcReduction="10000"/>
          </a:bodyPr>
          <a:lstStyle/>
          <a:p>
            <a:pPr marL="0" indent="0" defTabSz="420624">
              <a:spcBef>
                <a:spcPts val="3000"/>
              </a:spcBef>
              <a:buSzTx/>
              <a:buNone/>
              <a:defRPr sz="3024"/>
            </a:pPr>
            <a:endParaRPr/>
          </a:p>
          <a:p>
            <a:pPr marL="384048" indent="-384048" defTabSz="420624">
              <a:spcBef>
                <a:spcPts val="3000"/>
              </a:spcBef>
              <a:buBlip>
                <a:blip r:embed="rId2"/>
              </a:buBlip>
              <a:defRPr sz="3024"/>
            </a:pPr>
            <a:r>
              <a:t>A magistrate can authorize a detention for a further 3 months. The Magistrate can make further orders for detention but for no later than 2 years in total</a:t>
            </a:r>
          </a:p>
          <a:p>
            <a:pPr marL="384048" indent="-384048" defTabSz="420624">
              <a:spcBef>
                <a:spcPts val="3000"/>
              </a:spcBef>
              <a:buBlip>
                <a:blip r:embed="rId2"/>
              </a:buBlip>
              <a:defRPr sz="3024"/>
            </a:pPr>
            <a:r>
              <a:t>A magistrate may  make orders for detaining the proceeds of crime if it considers that the detention is justified while there is an ongoing investigation or  that charges have been brought and there is an ongoing  judicial proceeding.</a:t>
            </a:r>
          </a:p>
          <a:p>
            <a:pPr marL="384048" indent="-384048" defTabSz="420624">
              <a:spcBef>
                <a:spcPts val="3000"/>
              </a:spcBef>
              <a:buBlip>
                <a:blip r:embed="rId2"/>
              </a:buBlip>
              <a:defRPr sz="3024"/>
            </a:pPr>
            <a:r>
              <a:t>An authorized officer can   initially detain seized cash or personal property for up to 72 hours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reatment of detained Cash - s. 69-70"/>
          <p:cNvSpPr txBox="1">
            <a:spLocks noGrp="1"/>
          </p:cNvSpPr>
          <p:nvPr>
            <p:ph type="title"/>
          </p:nvPr>
        </p:nvSpPr>
        <p:spPr>
          <a:prstGeom prst="rect">
            <a:avLst/>
          </a:prstGeom>
        </p:spPr>
        <p:txBody>
          <a:bodyPr>
            <a:normAutofit fontScale="90000"/>
          </a:bodyPr>
          <a:lstStyle>
            <a:lvl1pPr defTabSz="455675">
              <a:defRPr sz="5771">
                <a:effectLst>
                  <a:outerShdw blurRad="19812" dist="19812" dir="15900000" rotWithShape="0">
                    <a:srgbClr val="595650">
                      <a:alpha val="33000"/>
                    </a:srgbClr>
                  </a:outerShdw>
                </a:effectLst>
              </a:defRPr>
            </a:lvl1pPr>
          </a:lstStyle>
          <a:p>
            <a:r>
              <a:t>Treatment of detained Cash - s. 69-70 </a:t>
            </a:r>
          </a:p>
        </p:txBody>
      </p:sp>
      <p:sp>
        <p:nvSpPr>
          <p:cNvPr id="278" name="Cash seized for more than 72 hours must be paid into an interest-bearing account…"/>
          <p:cNvSpPr txBox="1">
            <a:spLocks noGrp="1"/>
          </p:cNvSpPr>
          <p:nvPr>
            <p:ph type="body" idx="1"/>
          </p:nvPr>
        </p:nvSpPr>
        <p:spPr>
          <a:prstGeom prst="rect">
            <a:avLst/>
          </a:prstGeom>
        </p:spPr>
        <p:txBody>
          <a:bodyPr>
            <a:normAutofit fontScale="92500"/>
          </a:bodyPr>
          <a:lstStyle/>
          <a:p>
            <a:pPr marL="501395" indent="-501395" defTabSz="549148">
              <a:spcBef>
                <a:spcPts val="3900"/>
              </a:spcBef>
              <a:buBlip>
                <a:blip r:embed="rId2"/>
              </a:buBlip>
              <a:defRPr sz="3948"/>
            </a:pPr>
            <a:r>
              <a:t> Cash seized for more than 72 hours must be paid into an interest-bearing account</a:t>
            </a:r>
          </a:p>
          <a:p>
            <a:pPr marL="501395" indent="-501395" defTabSz="549148">
              <a:spcBef>
                <a:spcPts val="3900"/>
              </a:spcBef>
              <a:buBlip>
                <a:blip r:embed="rId2"/>
              </a:buBlip>
              <a:defRPr sz="3948"/>
            </a:pPr>
            <a:r>
              <a:t>The authorized authority or the  party that it  was seized from can apply to have a part of the cash released</a:t>
            </a:r>
          </a:p>
          <a:p>
            <a:pPr marL="501395" indent="-501395" defTabSz="549148">
              <a:spcBef>
                <a:spcPts val="3900"/>
              </a:spcBef>
              <a:buBlip>
                <a:blip r:embed="rId2"/>
              </a:buBlip>
              <a:defRPr sz="3948"/>
            </a:pPr>
            <a:r>
              <a:t> Cash or personal property which is no longer under suspicion can be released by the magistrate or on application by an authorized officer</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Forfeiture of cash or personal property - s. 71-73"/>
          <p:cNvSpPr txBox="1">
            <a:spLocks noGrp="1"/>
          </p:cNvSpPr>
          <p:nvPr>
            <p:ph type="title"/>
          </p:nvPr>
        </p:nvSpPr>
        <p:spPr>
          <a:prstGeom prst="rect">
            <a:avLst/>
          </a:prstGeom>
        </p:spPr>
        <p:txBody>
          <a:bodyPr>
            <a:normAutofit fontScale="90000"/>
          </a:bodyPr>
          <a:lstStyle>
            <a:lvl1pPr defTabSz="385572">
              <a:defRPr sz="4884"/>
            </a:lvl1pPr>
          </a:lstStyle>
          <a:p>
            <a:pPr>
              <a:defRPr>
                <a:effectLst/>
              </a:defRPr>
            </a:pPr>
            <a:r>
              <a:t>Forfeiture of cash or personal property - s. 71-73</a:t>
            </a:r>
          </a:p>
        </p:txBody>
      </p:sp>
      <p:sp>
        <p:nvSpPr>
          <p:cNvPr id="281" name="A magistrate's court may order that cash or personal property  be forfeited if satisfied on the balance of probabilities that it is  the proceeds of crime…"/>
          <p:cNvSpPr txBox="1">
            <a:spLocks noGrp="1"/>
          </p:cNvSpPr>
          <p:nvPr>
            <p:ph type="body" idx="1"/>
          </p:nvPr>
        </p:nvSpPr>
        <p:spPr>
          <a:prstGeom prst="rect">
            <a:avLst/>
          </a:prstGeom>
        </p:spPr>
        <p:txBody>
          <a:bodyPr>
            <a:normAutofit lnSpcReduction="10000"/>
          </a:bodyPr>
          <a:lstStyle/>
          <a:p>
            <a:pPr marL="298704" indent="-298704" defTabSz="327152">
              <a:spcBef>
                <a:spcPts val="2300"/>
              </a:spcBef>
              <a:buBlip>
                <a:blip r:embed="rId2"/>
              </a:buBlip>
              <a:defRPr sz="2352"/>
            </a:pPr>
            <a:r>
              <a:t>A magistrate's court may order that cash or personal property  be forfeited if satisfied on the balance of probabilities that it is  the proceeds of crime</a:t>
            </a:r>
          </a:p>
          <a:p>
            <a:pPr marL="298704" indent="-298704" defTabSz="327152">
              <a:spcBef>
                <a:spcPts val="2300"/>
              </a:spcBef>
              <a:buBlip>
                <a:blip r:embed="rId2"/>
              </a:buBlip>
              <a:defRPr sz="2352"/>
            </a:pPr>
            <a:r>
              <a:t>The  court can exclude the portion of property that is jointly owned by an innocent person from the forfeiture</a:t>
            </a:r>
          </a:p>
          <a:p>
            <a:pPr marL="298704" indent="-298704" defTabSz="327152">
              <a:spcBef>
                <a:spcPts val="2300"/>
              </a:spcBef>
              <a:buBlip>
                <a:blip r:embed="rId2"/>
              </a:buBlip>
              <a:defRPr sz="2352"/>
            </a:pPr>
            <a:r>
              <a:t>Where an application is  made for  forfeiture, the cash  should not be released until the proceedings are concluded</a:t>
            </a:r>
          </a:p>
          <a:p>
            <a:pPr marL="298704" indent="-298704" defTabSz="327152">
              <a:spcBef>
                <a:spcPts val="2300"/>
              </a:spcBef>
              <a:buBlip>
                <a:blip r:embed="rId2"/>
              </a:buBlip>
              <a:defRPr sz="2352"/>
            </a:pPr>
            <a:r>
              <a:t>Anyone who does not like the court's decision about a  Forfeiture order can appeal to the Supreme Court within 21 days after the order was made</a:t>
            </a:r>
          </a:p>
          <a:p>
            <a:pPr marL="298704" indent="-298704" defTabSz="327152">
              <a:spcBef>
                <a:spcPts val="2300"/>
              </a:spcBef>
              <a:buBlip>
                <a:blip r:embed="rId2"/>
              </a:buBlip>
              <a:defRPr sz="2352"/>
            </a:pPr>
            <a:r>
              <a:t> The Supreme Court will then  have a rehearing and may  decide to release the cash and personal property if the appeal is  successful</a:t>
            </a:r>
          </a:p>
          <a:p>
            <a:pPr marL="298704" indent="-298704" defTabSz="327152">
              <a:spcBef>
                <a:spcPts val="2300"/>
              </a:spcBef>
              <a:buBlip>
                <a:blip r:embed="rId2"/>
              </a:buBlip>
              <a:defRPr sz="2352"/>
            </a:pPr>
            <a:r>
              <a:t>Cash should be paid into the Confiscated Assets Fund but not before all appeals have been decided</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rotection of legitimate owners - s. 74"/>
          <p:cNvSpPr txBox="1">
            <a:spLocks noGrp="1"/>
          </p:cNvSpPr>
          <p:nvPr>
            <p:ph type="title"/>
          </p:nvPr>
        </p:nvSpPr>
        <p:spPr>
          <a:prstGeom prst="rect">
            <a:avLst/>
          </a:prstGeom>
        </p:spPr>
        <p:txBody>
          <a:bodyPr>
            <a:normAutofit fontScale="90000"/>
          </a:bodyPr>
          <a:lstStyle>
            <a:lvl1pPr defTabSz="455675">
              <a:defRPr sz="5771"/>
            </a:lvl1pPr>
          </a:lstStyle>
          <a:p>
            <a:pPr>
              <a:defRPr>
                <a:effectLst/>
              </a:defRPr>
            </a:pPr>
            <a:r>
              <a:t> Protection of legitimate owners - s. 74</a:t>
            </a:r>
          </a:p>
        </p:txBody>
      </p:sp>
      <p:sp>
        <p:nvSpPr>
          <p:cNvPr id="284" name="A person who claims that detained cash or property belongs to him may apply to the magistrate's court for it to be released to him…"/>
          <p:cNvSpPr txBox="1">
            <a:spLocks noGrp="1"/>
          </p:cNvSpPr>
          <p:nvPr>
            <p:ph type="body" idx="1"/>
          </p:nvPr>
        </p:nvSpPr>
        <p:spPr>
          <a:prstGeom prst="rect">
            <a:avLst/>
          </a:prstGeom>
        </p:spPr>
        <p:txBody>
          <a:bodyPr>
            <a:normAutofit lnSpcReduction="10000"/>
          </a:bodyPr>
          <a:lstStyle/>
          <a:p>
            <a:pPr marL="512063" indent="-512063" defTabSz="560831">
              <a:spcBef>
                <a:spcPts val="4000"/>
              </a:spcBef>
              <a:buBlip>
                <a:blip r:embed="rId2"/>
              </a:buBlip>
              <a:defRPr sz="4032"/>
            </a:pPr>
            <a:r>
              <a:t>A person who claims that detained cash or property belongs to him may apply to the magistrate's court for it to be released to him</a:t>
            </a:r>
          </a:p>
          <a:p>
            <a:pPr marL="512063" indent="-512063" defTabSz="560831">
              <a:spcBef>
                <a:spcPts val="4000"/>
              </a:spcBef>
              <a:buBlip>
                <a:blip r:embed="rId2"/>
              </a:buBlip>
              <a:defRPr sz="4032"/>
            </a:pPr>
            <a:r>
              <a:t>The magistrate's court may grant his application if it is satisfied that the cash is not the proceeds of crime, that the cash belongs to that person, the reasons for detaining the cash no longer exist, and the person who the cash was seized from does not  object</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Unexplained Wealth  Order - s. 75  - 76"/>
          <p:cNvSpPr txBox="1">
            <a:spLocks noGrp="1"/>
          </p:cNvSpPr>
          <p:nvPr>
            <p:ph type="title"/>
          </p:nvPr>
        </p:nvSpPr>
        <p:spPr>
          <a:prstGeom prst="rect">
            <a:avLst/>
          </a:prstGeom>
        </p:spPr>
        <p:txBody>
          <a:bodyPr>
            <a:normAutofit fontScale="90000"/>
          </a:bodyPr>
          <a:lstStyle>
            <a:lvl1pPr defTabSz="438150">
              <a:defRPr sz="5550"/>
            </a:lvl1pPr>
          </a:lstStyle>
          <a:p>
            <a:pPr>
              <a:defRPr>
                <a:effectLst/>
              </a:defRPr>
            </a:pPr>
            <a:r>
              <a:t>Unexplained Wealth  Order - s. 75  - 76</a:t>
            </a:r>
          </a:p>
        </p:txBody>
      </p:sp>
      <p:sp>
        <p:nvSpPr>
          <p:cNvPr id="287" name="This applies to, inter alia, the following, a politically exposed person, a public office holder, a  person convicted of a crime punishable by imprisonment, a person who receives property or gifts from criminal activities, persons who have been charged with crimes such as bribery, extortion or misconduct in public office,  falsification of accounts, stealing by  reason of service or employment, money laundering, fraud, drug, human or firearms trafficking, firearms trafficking…"/>
          <p:cNvSpPr txBox="1">
            <a:spLocks noGrp="1"/>
          </p:cNvSpPr>
          <p:nvPr>
            <p:ph type="body" idx="1"/>
          </p:nvPr>
        </p:nvSpPr>
        <p:spPr>
          <a:prstGeom prst="rect">
            <a:avLst/>
          </a:prstGeom>
        </p:spPr>
        <p:txBody>
          <a:bodyPr>
            <a:normAutofit fontScale="92500" lnSpcReduction="10000"/>
          </a:bodyPr>
          <a:lstStyle/>
          <a:p>
            <a:pPr marL="304038" indent="-304038" defTabSz="332993">
              <a:spcBef>
                <a:spcPts val="2300"/>
              </a:spcBef>
              <a:buBlip>
                <a:blip r:embed="rId2"/>
              </a:buBlip>
              <a:defRPr sz="2394"/>
            </a:pPr>
            <a:r>
              <a:t>This applies to, </a:t>
            </a:r>
            <a:r>
              <a:rPr i="1"/>
              <a:t>inter alia</a:t>
            </a:r>
            <a:r>
              <a:t>, the following, a politically exposed person, a public office holder, a  person convicted of a crime punishable by imprisonment, a person who receives property or gifts from criminal activities, persons who have been charged with crimes such as bribery, extortion or misconduct in public office,  falsification of accounts, stealing by  reason of service or employment, money laundering, fraud, drug, human or firearms trafficking, firearms trafficking</a:t>
            </a:r>
          </a:p>
          <a:p>
            <a:pPr marL="0" indent="0" defTabSz="260604">
              <a:lnSpc>
                <a:spcPts val="1900"/>
              </a:lnSpc>
              <a:spcBef>
                <a:spcPts val="0"/>
              </a:spcBef>
              <a:buSzTx/>
              <a:buNone/>
              <a:defRPr sz="835">
                <a:solidFill>
                  <a:srgbClr val="000000"/>
                </a:solidFill>
                <a:latin typeface="Arial"/>
                <a:ea typeface="Arial"/>
                <a:cs typeface="Arial"/>
                <a:sym typeface="Arial"/>
              </a:defRPr>
            </a:pPr>
            <a:endParaRPr/>
          </a:p>
          <a:p>
            <a:pPr marL="304038" indent="-304038" defTabSz="332993">
              <a:spcBef>
                <a:spcPts val="2300"/>
              </a:spcBef>
              <a:buBlip>
                <a:blip r:embed="rId2"/>
              </a:buBlip>
              <a:defRPr sz="2394"/>
            </a:pPr>
            <a:r>
              <a:t>Enforcement authority may apply to  a court requiring the person to file a declaration of their assets.</a:t>
            </a:r>
          </a:p>
          <a:p>
            <a:pPr marL="304038" indent="-304038" defTabSz="332993">
              <a:spcBef>
                <a:spcPts val="2300"/>
              </a:spcBef>
              <a:buBlip>
                <a:blip r:embed="rId2"/>
              </a:buBlip>
              <a:defRPr sz="2394"/>
            </a:pPr>
            <a:r>
              <a:t>The enforcement authority’s application must have an affidavit which identifies the person, states the suspicion that the person's total wealth exceeds the value of their legitimately obtained wealth, and identifies the property that is believed to be illegally obtained</a:t>
            </a:r>
          </a:p>
          <a:p>
            <a:pPr marL="304038" indent="-304038" defTabSz="332993">
              <a:spcBef>
                <a:spcPts val="2300"/>
              </a:spcBef>
              <a:buBlip>
                <a:blip r:embed="rId2"/>
              </a:buBlip>
              <a:defRPr sz="2394"/>
            </a:pPr>
            <a:r>
              <a:t> The  Court may make a preliminary unexplained wealth order and require the affected person to appear and explain why the court should not make the order absolute</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Applying to Revoke an Unexplained Order Nisi - is. 77"/>
          <p:cNvSpPr txBox="1">
            <a:spLocks noGrp="1"/>
          </p:cNvSpPr>
          <p:nvPr>
            <p:ph type="title"/>
          </p:nvPr>
        </p:nvSpPr>
        <p:spPr>
          <a:prstGeom prst="rect">
            <a:avLst/>
          </a:prstGeom>
        </p:spPr>
        <p:txBody>
          <a:bodyPr>
            <a:normAutofit fontScale="90000"/>
          </a:bodyPr>
          <a:lstStyle/>
          <a:p>
            <a:pPr defTabSz="385572">
              <a:defRPr sz="4884">
                <a:effectLst>
                  <a:outerShdw blurRad="16764" dist="16764" dir="15900000" rotWithShape="0">
                    <a:srgbClr val="595650">
                      <a:alpha val="33000"/>
                    </a:srgbClr>
                  </a:outerShdw>
                </a:effectLst>
              </a:defRPr>
            </a:pPr>
            <a:r>
              <a:t>Applying to Revoke an Unexplained Order </a:t>
            </a:r>
            <a:r>
              <a:rPr i="1"/>
              <a:t>Nisi - is. 77</a:t>
            </a:r>
          </a:p>
        </p:txBody>
      </p:sp>
      <p:sp>
        <p:nvSpPr>
          <p:cNvPr id="290" name="An affected person may apply to revoke such an order within 28 days after notice of the order…"/>
          <p:cNvSpPr txBox="1">
            <a:spLocks noGrp="1"/>
          </p:cNvSpPr>
          <p:nvPr>
            <p:ph type="body" idx="1"/>
          </p:nvPr>
        </p:nvSpPr>
        <p:spPr>
          <a:prstGeom prst="rect">
            <a:avLst/>
          </a:prstGeom>
        </p:spPr>
        <p:txBody>
          <a:bodyPr/>
          <a:lstStyle/>
          <a:p>
            <a:pPr>
              <a:buBlip>
                <a:blip r:embed="rId2"/>
              </a:buBlip>
            </a:pPr>
            <a:r>
              <a:t>An affected person may apply to revoke such an order within 28 days after notice of the order </a:t>
            </a:r>
          </a:p>
          <a:p>
            <a:pPr>
              <a:buBlip>
                <a:blip r:embed="rId2"/>
              </a:buBlip>
            </a:pPr>
            <a:r>
              <a:t>Must provide written notice to the enforcement authority, a supporting affidavit, any evidence intended to be relied on at least 7 days pre-hearing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Unexplained Wealth Order Absolute - s. 78"/>
          <p:cNvSpPr txBox="1">
            <a:spLocks noGrp="1"/>
          </p:cNvSpPr>
          <p:nvPr>
            <p:ph type="title"/>
          </p:nvPr>
        </p:nvSpPr>
        <p:spPr>
          <a:prstGeom prst="rect">
            <a:avLst/>
          </a:prstGeom>
        </p:spPr>
        <p:txBody>
          <a:bodyPr>
            <a:normAutofit fontScale="90000"/>
          </a:bodyPr>
          <a:lstStyle>
            <a:lvl1pPr defTabSz="403097">
              <a:defRPr sz="5106">
                <a:effectLst>
                  <a:outerShdw blurRad="17526" dist="17526" dir="15900000" rotWithShape="0">
                    <a:srgbClr val="595650">
                      <a:alpha val="33000"/>
                    </a:srgbClr>
                  </a:outerShdw>
                </a:effectLst>
              </a:defRPr>
            </a:lvl1pPr>
          </a:lstStyle>
          <a:p>
            <a:r>
              <a:t>Unexplained Wealth Order Absolute - s. 78</a:t>
            </a:r>
          </a:p>
        </p:txBody>
      </p:sp>
      <p:sp>
        <p:nvSpPr>
          <p:cNvPr id="293" name="Court can make if there is an unrevoked Unexplained Order nisi and the court considers that part of the person’s wealth is unexplained…"/>
          <p:cNvSpPr txBox="1">
            <a:spLocks noGrp="1"/>
          </p:cNvSpPr>
          <p:nvPr>
            <p:ph type="body" idx="1"/>
          </p:nvPr>
        </p:nvSpPr>
        <p:spPr>
          <a:prstGeom prst="rect">
            <a:avLst/>
          </a:prstGeom>
        </p:spPr>
        <p:txBody>
          <a:bodyPr>
            <a:normAutofit lnSpcReduction="10000"/>
          </a:bodyPr>
          <a:lstStyle/>
          <a:p>
            <a:pPr>
              <a:buBlip>
                <a:blip r:embed="rId2"/>
              </a:buBlip>
            </a:pPr>
            <a:r>
              <a:t>Court can make if there is an unrevoked Unexplained Order </a:t>
            </a:r>
            <a:r>
              <a:rPr i="1"/>
              <a:t>nisi</a:t>
            </a:r>
            <a:r>
              <a:t> and the court considers that part of the person’s wealth is unexplained</a:t>
            </a:r>
          </a:p>
          <a:p>
            <a:pPr>
              <a:buBlip>
                <a:blip r:embed="rId2"/>
              </a:buBlip>
            </a:pPr>
            <a:r>
              <a:t>The order absolute must order that the person pay the amount to the Crown that represents the respondent’s unexplained wealth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roperty Under Effective Control - s. 79"/>
          <p:cNvSpPr txBox="1">
            <a:spLocks noGrp="1"/>
          </p:cNvSpPr>
          <p:nvPr>
            <p:ph type="title"/>
          </p:nvPr>
        </p:nvSpPr>
        <p:spPr>
          <a:prstGeom prst="rect">
            <a:avLst/>
          </a:prstGeom>
        </p:spPr>
        <p:txBody>
          <a:bodyPr>
            <a:normAutofit fontScale="90000"/>
          </a:bodyPr>
          <a:lstStyle>
            <a:lvl1pPr defTabSz="438150">
              <a:defRPr sz="5550">
                <a:effectLst>
                  <a:outerShdw blurRad="19050" dist="19050" dir="15900000" rotWithShape="0">
                    <a:srgbClr val="595650">
                      <a:alpha val="33000"/>
                    </a:srgbClr>
                  </a:outerShdw>
                </a:effectLst>
              </a:defRPr>
            </a:lvl1pPr>
          </a:lstStyle>
          <a:p>
            <a:r>
              <a:t>Property Under Effective Control - s. 79</a:t>
            </a:r>
          </a:p>
        </p:txBody>
      </p:sp>
      <p:sp>
        <p:nvSpPr>
          <p:cNvPr id="296" name="This allows Property under the effective control of a person to be used to satisfy an unexplained wealth order even if the person is not the legal owner of the property…"/>
          <p:cNvSpPr txBox="1">
            <a:spLocks noGrp="1"/>
          </p:cNvSpPr>
          <p:nvPr>
            <p:ph type="body" idx="1"/>
          </p:nvPr>
        </p:nvSpPr>
        <p:spPr>
          <a:prstGeom prst="rect">
            <a:avLst/>
          </a:prstGeom>
        </p:spPr>
        <p:txBody>
          <a:bodyPr>
            <a:normAutofit fontScale="92500"/>
          </a:bodyPr>
          <a:lstStyle/>
          <a:p>
            <a:pPr marL="442722" indent="-442722" defTabSz="484886">
              <a:spcBef>
                <a:spcPts val="3400"/>
              </a:spcBef>
              <a:buBlip>
                <a:blip r:embed="rId2"/>
              </a:buBlip>
              <a:defRPr sz="3486"/>
            </a:pPr>
            <a:r>
              <a:t>This allows Property under the effective control of a person to be used to satisfy an unexplained wealth order even if the person is not the legal owner of the property</a:t>
            </a:r>
          </a:p>
          <a:p>
            <a:pPr marL="442722" indent="-442722" defTabSz="484886">
              <a:spcBef>
                <a:spcPts val="3400"/>
              </a:spcBef>
              <a:buBlip>
                <a:blip r:embed="rId2"/>
              </a:buBlip>
              <a:defRPr sz="3486"/>
            </a:pPr>
            <a:r>
              <a:t>In other words this allows a property that is held in trust or legally in the name of a company or another person to be the subject of an unexplained wealth order if it can be shown that in spite of any lack of legal claim to the property, the person is the beneficial owner of the property - eg. If a drug dealer places a property in his mother’s name, the court may still find that he has effective control</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unctions of IRFSC"/>
          <p:cNvSpPr txBox="1">
            <a:spLocks noGrp="1"/>
          </p:cNvSpPr>
          <p:nvPr>
            <p:ph type="title"/>
          </p:nvPr>
        </p:nvSpPr>
        <p:spPr>
          <a:prstGeom prst="rect">
            <a:avLst/>
          </a:prstGeom>
        </p:spPr>
        <p:txBody>
          <a:bodyPr/>
          <a:lstStyle/>
          <a:p>
            <a:r>
              <a:t>Functions of IRFSC</a:t>
            </a:r>
          </a:p>
        </p:txBody>
      </p:sp>
      <p:sp>
        <p:nvSpPr>
          <p:cNvPr id="137" name="Conduct a risk assessment periodically…"/>
          <p:cNvSpPr txBox="1">
            <a:spLocks noGrp="1"/>
          </p:cNvSpPr>
          <p:nvPr>
            <p:ph type="body" idx="1"/>
          </p:nvPr>
        </p:nvSpPr>
        <p:spPr>
          <a:prstGeom prst="rect">
            <a:avLst/>
          </a:prstGeom>
        </p:spPr>
        <p:txBody>
          <a:bodyPr>
            <a:normAutofit lnSpcReduction="10000"/>
          </a:bodyPr>
          <a:lstStyle/>
          <a:p>
            <a:pPr marL="341375" indent="-341375" defTabSz="373887">
              <a:spcBef>
                <a:spcPts val="2600"/>
              </a:spcBef>
              <a:buBlip>
                <a:blip r:embed="rId2"/>
              </a:buBlip>
              <a:defRPr sz="2688"/>
            </a:pPr>
            <a:r>
              <a:t>Conduct a risk assessment periodically</a:t>
            </a:r>
          </a:p>
          <a:p>
            <a:pPr marL="341375" indent="-341375" defTabSz="373887">
              <a:spcBef>
                <a:spcPts val="2600"/>
              </a:spcBef>
              <a:buBlip>
                <a:blip r:embed="rId2"/>
              </a:buBlip>
              <a:defRPr sz="2688"/>
            </a:pPr>
            <a:r>
              <a:t>Stay aware of FATF country pronouncements and inform financial institutions of their obligations</a:t>
            </a:r>
          </a:p>
          <a:p>
            <a:pPr marL="341375" indent="-341375" defTabSz="373887">
              <a:spcBef>
                <a:spcPts val="2600"/>
              </a:spcBef>
              <a:buBlip>
                <a:blip r:embed="rId2"/>
              </a:buBlip>
              <a:defRPr sz="2688"/>
            </a:pPr>
            <a:r>
              <a:t>Develop and implement policies to mitigate identified risks</a:t>
            </a:r>
          </a:p>
          <a:p>
            <a:pPr marL="341375" indent="-341375" defTabSz="373887">
              <a:spcBef>
                <a:spcPts val="2600"/>
              </a:spcBef>
              <a:buBlip>
                <a:blip r:embed="rId2"/>
              </a:buBlip>
              <a:defRPr sz="2688"/>
            </a:pPr>
            <a:r>
              <a:t>Collect statistics </a:t>
            </a:r>
          </a:p>
          <a:p>
            <a:pPr marL="341375" indent="-341375" defTabSz="373887">
              <a:spcBef>
                <a:spcPts val="2600"/>
              </a:spcBef>
              <a:buBlip>
                <a:blip r:embed="rId2"/>
              </a:buBlip>
              <a:defRPr sz="2688"/>
            </a:pPr>
            <a:r>
              <a:t>Report to the Ministerial Council</a:t>
            </a:r>
          </a:p>
          <a:p>
            <a:pPr marL="341375" indent="-341375" defTabSz="373887">
              <a:spcBef>
                <a:spcPts val="2600"/>
              </a:spcBef>
              <a:buBlip>
                <a:blip r:embed="rId2"/>
              </a:buBlip>
              <a:defRPr sz="2688"/>
            </a:pPr>
            <a:r>
              <a:t>Provide information to financial institutions, regulatory bodies and  professional associations</a:t>
            </a:r>
          </a:p>
          <a:p>
            <a:pPr marL="341375" indent="-341375" defTabSz="373887">
              <a:spcBef>
                <a:spcPts val="2600"/>
              </a:spcBef>
              <a:buBlip>
                <a:blip r:embed="rId2"/>
              </a:buBlip>
              <a:defRPr sz="2688"/>
            </a:pPr>
            <a:r>
              <a:t>Consult with relevant institution and bodies</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Appeals - s. 81"/>
          <p:cNvSpPr txBox="1">
            <a:spLocks noGrp="1"/>
          </p:cNvSpPr>
          <p:nvPr>
            <p:ph type="title"/>
          </p:nvPr>
        </p:nvSpPr>
        <p:spPr>
          <a:prstGeom prst="rect">
            <a:avLst/>
          </a:prstGeom>
        </p:spPr>
        <p:txBody>
          <a:bodyPr/>
          <a:lstStyle/>
          <a:p>
            <a:r>
              <a:t>Appeals - s. 81</a:t>
            </a:r>
          </a:p>
        </p:txBody>
      </p:sp>
      <p:sp>
        <p:nvSpPr>
          <p:cNvPr id="299" name="Appeals can be made to the Court of Appeal and then to the Privy Council…"/>
          <p:cNvSpPr txBox="1">
            <a:spLocks noGrp="1"/>
          </p:cNvSpPr>
          <p:nvPr>
            <p:ph type="body" idx="1"/>
          </p:nvPr>
        </p:nvSpPr>
        <p:spPr>
          <a:prstGeom prst="rect">
            <a:avLst/>
          </a:prstGeom>
        </p:spPr>
        <p:txBody>
          <a:bodyPr/>
          <a:lstStyle/>
          <a:p>
            <a:pPr>
              <a:buBlip>
                <a:blip r:embed="rId2"/>
              </a:buBlip>
            </a:pPr>
            <a:r>
              <a:t>Appeals can be made to the Court of Appeal and then to the Privy Council</a:t>
            </a:r>
          </a:p>
          <a:p>
            <a:pPr>
              <a:buBlip>
                <a:blip r:embed="rId2"/>
              </a:buBlip>
            </a:pPr>
            <a:r>
              <a:t>The Enforcement Authority cannot apply for an unexplained wealth order against the same person except if there is new evidence or wealth involved</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Investigative Orders - s. 83 - 84"/>
          <p:cNvSpPr txBox="1">
            <a:spLocks noGrp="1"/>
          </p:cNvSpPr>
          <p:nvPr>
            <p:ph type="title"/>
          </p:nvPr>
        </p:nvSpPr>
        <p:spPr>
          <a:prstGeom prst="rect">
            <a:avLst/>
          </a:prstGeom>
        </p:spPr>
        <p:txBody>
          <a:bodyPr>
            <a:normAutofit fontScale="90000"/>
          </a:bodyPr>
          <a:lstStyle>
            <a:lvl1pPr defTabSz="560831">
              <a:defRPr sz="7104">
                <a:effectLst>
                  <a:outerShdw blurRad="24384" dist="24384" dir="15900000" rotWithShape="0">
                    <a:srgbClr val="595650">
                      <a:alpha val="33000"/>
                    </a:srgbClr>
                  </a:outerShdw>
                </a:effectLst>
              </a:defRPr>
            </a:lvl1pPr>
          </a:lstStyle>
          <a:p>
            <a:r>
              <a:t>Investigative Orders - s. 83 - 84</a:t>
            </a:r>
          </a:p>
        </p:txBody>
      </p:sp>
      <p:sp>
        <p:nvSpPr>
          <p:cNvPr id="302" name="Not retroactive…"/>
          <p:cNvSpPr txBox="1">
            <a:spLocks noGrp="1"/>
          </p:cNvSpPr>
          <p:nvPr>
            <p:ph type="body" idx="1"/>
          </p:nvPr>
        </p:nvSpPr>
        <p:spPr>
          <a:prstGeom prst="rect">
            <a:avLst/>
          </a:prstGeom>
        </p:spPr>
        <p:txBody>
          <a:bodyPr>
            <a:normAutofit lnSpcReduction="10000"/>
          </a:bodyPr>
          <a:lstStyle/>
          <a:p>
            <a:pPr marL="346709" indent="-346709" defTabSz="379729">
              <a:spcBef>
                <a:spcPts val="2700"/>
              </a:spcBef>
              <a:buBlip>
                <a:blip r:embed="rId2"/>
              </a:buBlip>
              <a:defRPr sz="2730"/>
            </a:pPr>
            <a:r>
              <a:t>Not retroactive</a:t>
            </a:r>
          </a:p>
          <a:p>
            <a:pPr marL="346709" indent="-346709" defTabSz="379729">
              <a:spcBef>
                <a:spcPts val="2700"/>
              </a:spcBef>
              <a:buBlip>
                <a:blip r:embed="rId2"/>
              </a:buBlip>
              <a:defRPr sz="2730"/>
            </a:pPr>
            <a:r>
              <a:t>Court can order financial institution to disclose customer information (including that of a company) to an authorised person</a:t>
            </a:r>
          </a:p>
          <a:p>
            <a:pPr marL="346709" indent="-346709" defTabSz="379729">
              <a:spcBef>
                <a:spcPts val="2700"/>
              </a:spcBef>
              <a:buBlip>
                <a:blip r:embed="rId2"/>
              </a:buBlip>
              <a:defRPr sz="2730"/>
            </a:pPr>
            <a:r>
              <a:t>Customer information is related to whether a person has a bank account, the identifying information of the person and any joint account holder, account numbers</a:t>
            </a:r>
          </a:p>
          <a:p>
            <a:pPr marL="346709" indent="-346709" defTabSz="379729">
              <a:spcBef>
                <a:spcPts val="2700"/>
              </a:spcBef>
              <a:buBlip>
                <a:blip r:embed="rId2"/>
              </a:buBlip>
              <a:defRPr sz="2730"/>
            </a:pPr>
            <a:r>
              <a:t>Financial institutions include banks, insurance companies, investment firms, check cashing or Western Union type businesses</a:t>
            </a:r>
          </a:p>
          <a:p>
            <a:pPr marL="346709" indent="-346709" defTabSz="379729">
              <a:spcBef>
                <a:spcPts val="2700"/>
              </a:spcBef>
              <a:buBlip>
                <a:blip r:embed="rId2"/>
              </a:buBlip>
              <a:defRPr sz="2730"/>
            </a:pPr>
            <a:r>
              <a:t>The financial institution commits an offence if it fails to comply with the order, provides false information, or tells unauthorised persons about its existence</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Monitoring Order - s. 85"/>
          <p:cNvSpPr txBox="1">
            <a:spLocks noGrp="1"/>
          </p:cNvSpPr>
          <p:nvPr>
            <p:ph type="title"/>
          </p:nvPr>
        </p:nvSpPr>
        <p:spPr>
          <a:prstGeom prst="rect">
            <a:avLst/>
          </a:prstGeom>
        </p:spPr>
        <p:txBody>
          <a:bodyPr/>
          <a:lstStyle/>
          <a:p>
            <a:r>
              <a:t>Monitoring Order - s. 85 </a:t>
            </a:r>
          </a:p>
        </p:txBody>
      </p:sp>
      <p:sp>
        <p:nvSpPr>
          <p:cNvPr id="305" name="This is an order by the court to a financial institution to disclose transactions on an account…"/>
          <p:cNvSpPr txBox="1">
            <a:spLocks noGrp="1"/>
          </p:cNvSpPr>
          <p:nvPr>
            <p:ph type="body" idx="1"/>
          </p:nvPr>
        </p:nvSpPr>
        <p:spPr>
          <a:prstGeom prst="rect">
            <a:avLst/>
          </a:prstGeom>
        </p:spPr>
        <p:txBody>
          <a:bodyPr>
            <a:normAutofit lnSpcReduction="10000"/>
          </a:bodyPr>
          <a:lstStyle/>
          <a:p>
            <a:pPr marL="442722" indent="-442722" defTabSz="484886">
              <a:spcBef>
                <a:spcPts val="3400"/>
              </a:spcBef>
              <a:buBlip>
                <a:blip r:embed="rId2"/>
              </a:buBlip>
              <a:defRPr sz="3486"/>
            </a:pPr>
            <a:r>
              <a:t>This is an order by the court to a financial institution to disclose transactions on an account</a:t>
            </a:r>
          </a:p>
          <a:p>
            <a:pPr marL="442722" indent="-442722" defTabSz="484886">
              <a:spcBef>
                <a:spcPts val="3400"/>
              </a:spcBef>
              <a:buBlip>
                <a:blip r:embed="rId2"/>
              </a:buBlip>
              <a:defRPr sz="3486"/>
            </a:pPr>
            <a:r>
              <a:t>Lasts for 3 months but can be extended for another 3 months</a:t>
            </a:r>
          </a:p>
          <a:p>
            <a:pPr marL="442722" indent="-442722" defTabSz="484886">
              <a:spcBef>
                <a:spcPts val="3400"/>
              </a:spcBef>
              <a:buBlip>
                <a:blip r:embed="rId2"/>
              </a:buBlip>
              <a:defRPr sz="3486"/>
            </a:pPr>
            <a:r>
              <a:t>It should specify what type of transactions should be disclosed (so it is not every transaction on the account)</a:t>
            </a:r>
          </a:p>
          <a:p>
            <a:pPr marL="442722" indent="-442722" defTabSz="484886">
              <a:spcBef>
                <a:spcPts val="3400"/>
              </a:spcBef>
              <a:buBlip>
                <a:blip r:embed="rId2"/>
              </a:buBlip>
              <a:defRPr sz="3486"/>
            </a:pPr>
            <a:r>
              <a:t>The financial institution commits an offence if it fails to comply with the order, provides false information, or tells unauthorised persons about its existence</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Disclosure Order - s. 86"/>
          <p:cNvSpPr txBox="1">
            <a:spLocks noGrp="1"/>
          </p:cNvSpPr>
          <p:nvPr>
            <p:ph type="title"/>
          </p:nvPr>
        </p:nvSpPr>
        <p:spPr>
          <a:prstGeom prst="rect">
            <a:avLst/>
          </a:prstGeom>
        </p:spPr>
        <p:txBody>
          <a:bodyPr/>
          <a:lstStyle/>
          <a:p>
            <a:r>
              <a:t>Disclosure Order - s. 86</a:t>
            </a:r>
          </a:p>
        </p:txBody>
      </p:sp>
      <p:sp>
        <p:nvSpPr>
          <p:cNvPr id="308" name="This is an order that allows the authorised person to give notice to anyone to answer questions, provide information or produce documents at a specified time and place…"/>
          <p:cNvSpPr txBox="1">
            <a:spLocks noGrp="1"/>
          </p:cNvSpPr>
          <p:nvPr>
            <p:ph type="body" idx="1"/>
          </p:nvPr>
        </p:nvSpPr>
        <p:spPr>
          <a:prstGeom prst="rect">
            <a:avLst/>
          </a:prstGeom>
        </p:spPr>
        <p:txBody>
          <a:bodyPr>
            <a:normAutofit lnSpcReduction="10000"/>
          </a:bodyPr>
          <a:lstStyle/>
          <a:p>
            <a:pPr marL="469391" indent="-469391" defTabSz="514095">
              <a:spcBef>
                <a:spcPts val="3600"/>
              </a:spcBef>
              <a:buBlip>
                <a:blip r:embed="rId2"/>
              </a:buBlip>
              <a:defRPr sz="3696"/>
            </a:pPr>
            <a:r>
              <a:t>This is an order that allows the authorised person to give notice to anyone to answer questions, provide information or produce documents at a specified time and place</a:t>
            </a:r>
          </a:p>
          <a:p>
            <a:pPr marL="469391" indent="-469391" defTabSz="514095">
              <a:spcBef>
                <a:spcPts val="3600"/>
              </a:spcBef>
              <a:buBlip>
                <a:blip r:embed="rId2"/>
              </a:buBlip>
              <a:defRPr sz="3696"/>
            </a:pPr>
            <a:r>
              <a:t>A disclosure order cannot compel a person to disclose something subject to legal privilege </a:t>
            </a:r>
          </a:p>
          <a:p>
            <a:pPr marL="469391" indent="-469391" defTabSz="514095">
              <a:spcBef>
                <a:spcPts val="3600"/>
              </a:spcBef>
              <a:buBlip>
                <a:blip r:embed="rId2"/>
              </a:buBlip>
              <a:defRPr sz="3696"/>
            </a:pPr>
            <a:r>
              <a:t>A person commits an offence if he fails to comply with the order, provides false information, or tells unauthorised persons about its existence</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roduction Order - s. 87"/>
          <p:cNvSpPr txBox="1">
            <a:spLocks noGrp="1"/>
          </p:cNvSpPr>
          <p:nvPr>
            <p:ph type="title"/>
          </p:nvPr>
        </p:nvSpPr>
        <p:spPr>
          <a:prstGeom prst="rect">
            <a:avLst/>
          </a:prstGeom>
        </p:spPr>
        <p:txBody>
          <a:bodyPr/>
          <a:lstStyle/>
          <a:p>
            <a:r>
              <a:t>Production Order - s. 87</a:t>
            </a:r>
          </a:p>
        </p:txBody>
      </p:sp>
      <p:sp>
        <p:nvSpPr>
          <p:cNvPr id="311" name="Application supported by affidavit, ex parte before a magistrates court…"/>
          <p:cNvSpPr txBox="1">
            <a:spLocks noGrp="1"/>
          </p:cNvSpPr>
          <p:nvPr>
            <p:ph type="body" idx="1"/>
          </p:nvPr>
        </p:nvSpPr>
        <p:spPr>
          <a:prstGeom prst="rect">
            <a:avLst/>
          </a:prstGeom>
        </p:spPr>
        <p:txBody>
          <a:bodyPr>
            <a:normAutofit lnSpcReduction="10000"/>
          </a:bodyPr>
          <a:lstStyle/>
          <a:p>
            <a:pPr marL="325374" indent="-325374" defTabSz="356362">
              <a:spcBef>
                <a:spcPts val="2500"/>
              </a:spcBef>
              <a:buBlip>
                <a:blip r:embed="rId2"/>
              </a:buBlip>
              <a:defRPr sz="2562"/>
            </a:pPr>
            <a:r>
              <a:t>Application supported by affidavit, </a:t>
            </a:r>
            <a:r>
              <a:rPr i="1"/>
              <a:t>ex parte </a:t>
            </a:r>
            <a:r>
              <a:t>before a magistrates court</a:t>
            </a:r>
          </a:p>
          <a:p>
            <a:pPr marL="325374" indent="-325374" defTabSz="356362">
              <a:spcBef>
                <a:spcPts val="2500"/>
              </a:spcBef>
              <a:buBlip>
                <a:blip r:embed="rId2"/>
              </a:buBlip>
              <a:defRPr sz="2562"/>
            </a:pPr>
            <a:r>
              <a:t>Court orders a person who has possession or control of a document showing location of relevant property to disclose it</a:t>
            </a:r>
          </a:p>
          <a:p>
            <a:pPr marL="325374" indent="-325374" defTabSz="356362">
              <a:spcBef>
                <a:spcPts val="2500"/>
              </a:spcBef>
              <a:buBlip>
                <a:blip r:embed="rId2"/>
              </a:buBlip>
              <a:defRPr sz="2562"/>
            </a:pPr>
            <a:r>
              <a:t>If document is on computer, it must be converted to printed form</a:t>
            </a:r>
          </a:p>
          <a:p>
            <a:pPr marL="325374" indent="-325374" defTabSz="356362">
              <a:spcBef>
                <a:spcPts val="2500"/>
              </a:spcBef>
              <a:buBlip>
                <a:blip r:embed="rId2"/>
              </a:buBlip>
              <a:defRPr sz="2562"/>
            </a:pPr>
            <a:r>
              <a:t>The authorised person can copy, inspect or retain documents for a reasonable period</a:t>
            </a:r>
          </a:p>
          <a:p>
            <a:pPr marL="325374" indent="-325374" defTabSz="356362">
              <a:spcBef>
                <a:spcPts val="2500"/>
              </a:spcBef>
              <a:buBlip>
                <a:blip r:embed="rId2"/>
              </a:buBlip>
              <a:defRPr sz="2562"/>
            </a:pPr>
            <a:r>
              <a:t>Restrictions  - No right of entry to premises and not required to produce legally privileged items</a:t>
            </a:r>
          </a:p>
          <a:p>
            <a:pPr marL="325374" indent="-325374" defTabSz="356362">
              <a:spcBef>
                <a:spcPts val="2500"/>
              </a:spcBef>
              <a:buBlip>
                <a:blip r:embed="rId2"/>
              </a:buBlip>
              <a:defRPr sz="2562"/>
            </a:pPr>
            <a:r>
              <a:t>For production of information restricted by the Banks and Trust Companies Regulation Act and the Central Bank Act, an application must be made to a Supreme Court judge</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earching and Seizing Property the Subject of a Production Order - s. 89"/>
          <p:cNvSpPr txBox="1">
            <a:spLocks noGrp="1"/>
          </p:cNvSpPr>
          <p:nvPr>
            <p:ph type="title"/>
          </p:nvPr>
        </p:nvSpPr>
        <p:spPr>
          <a:prstGeom prst="rect">
            <a:avLst/>
          </a:prstGeom>
        </p:spPr>
        <p:txBody>
          <a:bodyPr>
            <a:normAutofit fontScale="90000"/>
          </a:bodyPr>
          <a:lstStyle>
            <a:lvl1pPr defTabSz="385572">
              <a:defRPr sz="4884">
                <a:effectLst>
                  <a:outerShdw blurRad="16764" dist="16764" dir="15900000" rotWithShape="0">
                    <a:srgbClr val="595650">
                      <a:alpha val="33000"/>
                    </a:srgbClr>
                  </a:outerShdw>
                </a:effectLst>
              </a:defRPr>
            </a:lvl1pPr>
          </a:lstStyle>
          <a:p>
            <a:r>
              <a:t>Searching and Seizing Property the Subject of a Production Order - s. 89</a:t>
            </a:r>
          </a:p>
        </p:txBody>
      </p:sp>
      <p:sp>
        <p:nvSpPr>
          <p:cNvPr id="314" name="Ex parte application with supporting affidavit to the magistrates court…"/>
          <p:cNvSpPr txBox="1">
            <a:spLocks noGrp="1"/>
          </p:cNvSpPr>
          <p:nvPr>
            <p:ph type="body" idx="1"/>
          </p:nvPr>
        </p:nvSpPr>
        <p:spPr>
          <a:prstGeom prst="rect">
            <a:avLst/>
          </a:prstGeom>
        </p:spPr>
        <p:txBody>
          <a:bodyPr>
            <a:normAutofit lnSpcReduction="10000"/>
          </a:bodyPr>
          <a:lstStyle/>
          <a:p>
            <a:pPr marL="458723" indent="-458723" defTabSz="502412">
              <a:spcBef>
                <a:spcPts val="3600"/>
              </a:spcBef>
              <a:buBlip>
                <a:blip r:embed="rId2"/>
              </a:buBlip>
              <a:defRPr sz="3612"/>
            </a:pPr>
            <a:r>
              <a:rPr i="1"/>
              <a:t>Ex parte</a:t>
            </a:r>
            <a:r>
              <a:t> application with supporting affidavit to the magistrates court</a:t>
            </a:r>
          </a:p>
          <a:p>
            <a:pPr marL="458723" indent="-458723" defTabSz="502412">
              <a:spcBef>
                <a:spcPts val="3600"/>
              </a:spcBef>
              <a:buBlip>
                <a:blip r:embed="rId2"/>
              </a:buBlip>
              <a:defRPr sz="3612"/>
            </a:pPr>
            <a:r>
              <a:t>Applicable if a production order was not complied with, is ineffective, investigation would suffer without immediate access to the property, valuable material for the investigation is involved,  </a:t>
            </a:r>
          </a:p>
          <a:p>
            <a:pPr marL="458723" indent="-458723" defTabSz="502412">
              <a:spcBef>
                <a:spcPts val="3600"/>
              </a:spcBef>
              <a:buBlip>
                <a:blip r:embed="rId2"/>
              </a:buBlip>
              <a:defRPr sz="3612"/>
            </a:pPr>
            <a:r>
              <a:t>Can take any other property that may be relevant evidence when executing a search and can retain them for as long as reasonably necessary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Money Laundering s. 8"/>
          <p:cNvSpPr txBox="1">
            <a:spLocks noGrp="1"/>
          </p:cNvSpPr>
          <p:nvPr>
            <p:ph type="title"/>
          </p:nvPr>
        </p:nvSpPr>
        <p:spPr>
          <a:prstGeom prst="rect">
            <a:avLst/>
          </a:prstGeom>
        </p:spPr>
        <p:txBody>
          <a:bodyPr/>
          <a:lstStyle/>
          <a:p>
            <a:r>
              <a:t>Money Laundering s. 8</a:t>
            </a:r>
          </a:p>
        </p:txBody>
      </p:sp>
      <p:sp>
        <p:nvSpPr>
          <p:cNvPr id="140" name="Does not require a conviction to show that the property in question is directly or indirectly the proceeds of crime…"/>
          <p:cNvSpPr txBox="1">
            <a:spLocks noGrp="1"/>
          </p:cNvSpPr>
          <p:nvPr>
            <p:ph type="body" idx="1"/>
          </p:nvPr>
        </p:nvSpPr>
        <p:spPr>
          <a:prstGeom prst="rect">
            <a:avLst/>
          </a:prstGeom>
        </p:spPr>
        <p:txBody>
          <a:bodyPr/>
          <a:lstStyle/>
          <a:p>
            <a:pPr>
              <a:buBlip>
                <a:blip r:embed="rId2"/>
              </a:buBlip>
            </a:pPr>
            <a:r>
              <a:t>Does not require a conviction to show that the property in question is directly or indirectly the proceeds of crime</a:t>
            </a:r>
          </a:p>
          <a:p>
            <a:pPr>
              <a:buBlip>
                <a:blip r:embed="rId2"/>
              </a:buBlip>
            </a:pPr>
            <a:r>
              <a:t>Knowledge, suspicion or intent can arise from objective factual circumstances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Money Laundering Requirements - s. 9"/>
          <p:cNvSpPr txBox="1">
            <a:spLocks noGrp="1"/>
          </p:cNvSpPr>
          <p:nvPr>
            <p:ph type="title"/>
          </p:nvPr>
        </p:nvSpPr>
        <p:spPr>
          <a:prstGeom prst="rect">
            <a:avLst/>
          </a:prstGeom>
        </p:spPr>
        <p:txBody>
          <a:bodyPr>
            <a:normAutofit fontScale="90000"/>
          </a:bodyPr>
          <a:lstStyle>
            <a:lvl1pPr defTabSz="443991">
              <a:defRPr sz="5624">
                <a:effectLst>
                  <a:outerShdw blurRad="19304" dist="19304" dir="15900000" rotWithShape="0">
                    <a:srgbClr val="595650">
                      <a:alpha val="33000"/>
                    </a:srgbClr>
                  </a:outerShdw>
                </a:effectLst>
              </a:defRPr>
            </a:lvl1pPr>
          </a:lstStyle>
          <a:p>
            <a:r>
              <a:t>Money Laundering Requirements - s. 9</a:t>
            </a:r>
          </a:p>
        </p:txBody>
      </p:sp>
      <p:sp>
        <p:nvSpPr>
          <p:cNvPr id="143" name="Must have knowledge or reasonable suspicion…"/>
          <p:cNvSpPr txBox="1">
            <a:spLocks noGrp="1"/>
          </p:cNvSpPr>
          <p:nvPr>
            <p:ph type="body" idx="1"/>
          </p:nvPr>
        </p:nvSpPr>
        <p:spPr>
          <a:prstGeom prst="rect">
            <a:avLst/>
          </a:prstGeom>
        </p:spPr>
        <p:txBody>
          <a:bodyPr>
            <a:normAutofit fontScale="92500"/>
          </a:bodyPr>
          <a:lstStyle/>
          <a:p>
            <a:pPr>
              <a:buBlip>
                <a:blip r:embed="rId2"/>
              </a:buBlip>
            </a:pPr>
            <a:r>
              <a:t>Must have knowledge or reasonable suspicion </a:t>
            </a:r>
          </a:p>
          <a:p>
            <a:pPr>
              <a:buBlip>
                <a:blip r:embed="rId2"/>
              </a:buBlip>
            </a:pPr>
            <a:r>
              <a:t>This includes concealing, disguising, converting, transferring or removing the proceeds of crime from The Bahamas</a:t>
            </a:r>
          </a:p>
          <a:p>
            <a:pPr>
              <a:buBlip>
                <a:blip r:embed="rId2"/>
              </a:buBlip>
            </a:pPr>
            <a:r>
              <a:rPr b="1"/>
              <a:t>Concealing</a:t>
            </a:r>
            <a:r>
              <a:t> can occur by disguising the nature, source, location, disposition, movement, ownership or rights to property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Definition of Money Laundering - s. 11"/>
          <p:cNvSpPr txBox="1">
            <a:spLocks noGrp="1"/>
          </p:cNvSpPr>
          <p:nvPr>
            <p:ph type="title"/>
          </p:nvPr>
        </p:nvSpPr>
        <p:spPr>
          <a:prstGeom prst="rect">
            <a:avLst/>
          </a:prstGeom>
        </p:spPr>
        <p:txBody>
          <a:bodyPr>
            <a:normAutofit fontScale="90000"/>
          </a:bodyPr>
          <a:lstStyle>
            <a:lvl1pPr defTabSz="443991">
              <a:defRPr sz="5624">
                <a:effectLst>
                  <a:outerShdw blurRad="19304" dist="19304" dir="15900000" rotWithShape="0">
                    <a:srgbClr val="595650">
                      <a:alpha val="33000"/>
                    </a:srgbClr>
                  </a:outerShdw>
                </a:effectLst>
              </a:defRPr>
            </a:lvl1pPr>
          </a:lstStyle>
          <a:p>
            <a:r>
              <a:t>Definition of Money Laundering - s. 11</a:t>
            </a:r>
          </a:p>
        </p:txBody>
      </p:sp>
      <p:sp>
        <p:nvSpPr>
          <p:cNvPr id="146" name="Committed when a person knows or suspects or should reasonably have known or suspected that he is acquiring, used or possessed the proceeds of crime…"/>
          <p:cNvSpPr txBox="1">
            <a:spLocks noGrp="1"/>
          </p:cNvSpPr>
          <p:nvPr>
            <p:ph type="body" idx="1"/>
          </p:nvPr>
        </p:nvSpPr>
        <p:spPr>
          <a:prstGeom prst="rect">
            <a:avLst/>
          </a:prstGeom>
        </p:spPr>
        <p:txBody>
          <a:bodyPr/>
          <a:lstStyle/>
          <a:p>
            <a:pPr>
              <a:buBlip>
                <a:blip r:embed="rId2"/>
              </a:buBlip>
            </a:pPr>
            <a:r>
              <a:t>Committed when a person knows or suspects or should reasonably have known or suspected that he is acquiring, used or possessed the proceeds of crime</a:t>
            </a:r>
          </a:p>
          <a:p>
            <a:pPr lvl="2">
              <a:buBlip>
                <a:blip r:embed="rId3"/>
              </a:buBlip>
            </a:pPr>
            <a:r>
              <a:t>A significant clue is when someone pays considerably less than market value for an item</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4045</Words>
  <PresentationFormat>Custom</PresentationFormat>
  <Paragraphs>278</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LeatherBook</vt:lpstr>
      <vt:lpstr>THE PROCEEDS OF CRIME ACT, 2018</vt:lpstr>
      <vt:lpstr>Objectives - s. 3</vt:lpstr>
      <vt:lpstr>Ministerial Council - s. 4</vt:lpstr>
      <vt:lpstr>National Identified Risk Framework Coordinator (NIRFC) - s. 5</vt:lpstr>
      <vt:lpstr>Identified Risk Framework Steering Committee - s. 6</vt:lpstr>
      <vt:lpstr>Functions of IRFSC</vt:lpstr>
      <vt:lpstr>Money Laundering s. 8</vt:lpstr>
      <vt:lpstr>Money Laundering Requirements - s. 9</vt:lpstr>
      <vt:lpstr>Definition of Money Laundering - s. 11</vt:lpstr>
      <vt:lpstr>Duty to Disclose - s. 12</vt:lpstr>
      <vt:lpstr>Failure to Disclose by Nominated Officers - s. 13</vt:lpstr>
      <vt:lpstr>Tipping Off - s. 14</vt:lpstr>
      <vt:lpstr>Penalties - s. 15</vt:lpstr>
      <vt:lpstr>Defences and Consent - ss. 16 -17</vt:lpstr>
      <vt:lpstr>Protected Disclosures - s. 18</vt:lpstr>
      <vt:lpstr>Authorized Disclosures - S. 19</vt:lpstr>
      <vt:lpstr>Conviction Based Confiscation - s. 22</vt:lpstr>
      <vt:lpstr>Application for a Restraint Order - S. 23</vt:lpstr>
      <vt:lpstr>Restraint Order - ss. 24 - 25</vt:lpstr>
      <vt:lpstr>International Requests - s. 26</vt:lpstr>
      <vt:lpstr>Further Orders - S. 27</vt:lpstr>
      <vt:lpstr>Third Party Interest in Property - s. 28</vt:lpstr>
      <vt:lpstr>Penalties for Breach of Restraint Order- s. 29</vt:lpstr>
      <vt:lpstr>SEIZURE ORDERS - s. 30</vt:lpstr>
      <vt:lpstr>Liability of Receiver - S. 31</vt:lpstr>
      <vt:lpstr>Slide 26</vt:lpstr>
      <vt:lpstr>Confiscation and Benefit Orders - s. 33</vt:lpstr>
      <vt:lpstr>What Counts as a Conviction? - s. 34 </vt:lpstr>
      <vt:lpstr>Service of Application and Appearances - s. 35</vt:lpstr>
      <vt:lpstr>Confiscation Order on Conviction</vt:lpstr>
      <vt:lpstr>Effect of Confiscation Order - s. 39</vt:lpstr>
      <vt:lpstr>Exclusion of Property from Confiscation Order - s. 40</vt:lpstr>
      <vt:lpstr>Benefit recovery order - s. 41-42</vt:lpstr>
      <vt:lpstr>Extended benefit recovery orders - s. 43</vt:lpstr>
      <vt:lpstr>contd.</vt:lpstr>
      <vt:lpstr>Conditions related to payment of benefit amount - s. 44</vt:lpstr>
      <vt:lpstr>Satisfaction of Order - </vt:lpstr>
      <vt:lpstr>Appeals - s. 46</vt:lpstr>
      <vt:lpstr>Realization of Property - s. 47</vt:lpstr>
      <vt:lpstr>CIVIL ASSET FORFEITURE. s. 50</vt:lpstr>
      <vt:lpstr>Property freezing orders- s. 52</vt:lpstr>
      <vt:lpstr>Additional property freezing orders - S. 52</vt:lpstr>
      <vt:lpstr>Property Seizure Orders - -s. 53</vt:lpstr>
      <vt:lpstr>Granting of civil forfeiture orders - s. 54</vt:lpstr>
      <vt:lpstr>Protection of legitimate owners - s. 55</vt:lpstr>
      <vt:lpstr>Appeals - s. 57</vt:lpstr>
      <vt:lpstr>Realisation of Forfeited property - s.58</vt:lpstr>
      <vt:lpstr>Compensation of property owner - s. 59</vt:lpstr>
      <vt:lpstr>Sharing of information - ss. 60-61</vt:lpstr>
      <vt:lpstr>Cash and personal property forfeiture  - s. 63</vt:lpstr>
      <vt:lpstr>Search by peace officer for cash or personal property - s. 65-67</vt:lpstr>
      <vt:lpstr>Detention and forfeiture - s. 68</vt:lpstr>
      <vt:lpstr>Treatment of detained Cash - s. 69-70 </vt:lpstr>
      <vt:lpstr>Forfeiture of cash or personal property - s. 71-73</vt:lpstr>
      <vt:lpstr> Protection of legitimate owners - s. 74</vt:lpstr>
      <vt:lpstr>Unexplained Wealth  Order - s. 75  - 76</vt:lpstr>
      <vt:lpstr>Applying to Revoke an Unexplained Order Nisi - is. 77</vt:lpstr>
      <vt:lpstr>Unexplained Wealth Order Absolute - s. 78</vt:lpstr>
      <vt:lpstr>Property Under Effective Control - s. 79</vt:lpstr>
      <vt:lpstr>Appeals - s. 81</vt:lpstr>
      <vt:lpstr>Investigative Orders - s. 83 - 84</vt:lpstr>
      <vt:lpstr>Monitoring Order - s. 85 </vt:lpstr>
      <vt:lpstr>Disclosure Order - s. 86</vt:lpstr>
      <vt:lpstr>Production Order - s. 87</vt:lpstr>
      <vt:lpstr>Searching and Seizing Property the Subject of a Production Order - s.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PROCEEDS OF CRIME ACT, 2018</dc:title>
  <dc:creator>Garvin Gaskin</dc:creator>
  <cp:lastModifiedBy>agoggaskin</cp:lastModifiedBy>
  <cp:revision>1</cp:revision>
  <dcterms:modified xsi:type="dcterms:W3CDTF">2018-10-11T00:42:44Z</dcterms:modified>
</cp:coreProperties>
</file>