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257" r:id="rId3"/>
    <p:sldId id="258" r:id="rId4"/>
    <p:sldId id="269" r:id="rId5"/>
    <p:sldId id="268" r:id="rId6"/>
    <p:sldId id="260" r:id="rId7"/>
    <p:sldId id="264" r:id="rId8"/>
    <p:sldId id="261" r:id="rId9"/>
    <p:sldId id="265" r:id="rId10"/>
    <p:sldId id="266" r:id="rId11"/>
    <p:sldId id="267" r:id="rId12"/>
  </p:sldIdLst>
  <p:sldSz cx="12192000" cy="68580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78AACDC-17FB-4A47-BB7C-7BC58A151332}">
          <p14:sldIdLst>
            <p14:sldId id="256"/>
            <p14:sldId id="257"/>
            <p14:sldId id="258"/>
            <p14:sldId id="269"/>
            <p14:sldId id="268"/>
            <p14:sldId id="260"/>
            <p14:sldId id="264"/>
            <p14:sldId id="261"/>
            <p14:sldId id="265"/>
            <p14:sldId id="266"/>
            <p14:sldId id="267"/>
          </p14:sldIdLst>
        </p14:section>
        <p14:section name="Untitled Section" id="{90D98828-8E8C-4520-8E3D-32E4FE426149}">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ronica Sherman" initials="VS" lastIdx="0" clrIdx="0">
    <p:extLst>
      <p:ext uri="{19B8F6BF-5375-455C-9EA6-DF929625EA0E}">
        <p15:presenceInfo xmlns:p15="http://schemas.microsoft.com/office/powerpoint/2012/main" userId="S-1-5-21-1036146452-3363290928-1233045690-64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4" d="100"/>
          <a:sy n="104" d="100"/>
        </p:scale>
        <p:origin x="120"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029"/>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7BA05528-BF78-4267-B265-414E7EA7E288}" type="datetimeFigureOut">
              <a:rPr lang="en-029" smtClean="0"/>
              <a:t>10/25/2018</a:t>
            </a:fld>
            <a:endParaRPr lang="en-029"/>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40" tIns="45720" rIns="91440" bIns="45720" rtlCol="0" anchor="ctr"/>
          <a:lstStyle/>
          <a:p>
            <a:endParaRPr lang="en-029"/>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029"/>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B0753A3C-4F9E-49FC-B5B2-0F4AC7B89F33}" type="slidenum">
              <a:rPr lang="en-029" smtClean="0"/>
              <a:t>‹#›</a:t>
            </a:fld>
            <a:endParaRPr lang="en-029"/>
          </a:p>
        </p:txBody>
      </p:sp>
    </p:spTree>
    <p:extLst>
      <p:ext uri="{BB962C8B-B14F-4D97-AF65-F5344CB8AC3E}">
        <p14:creationId xmlns:p14="http://schemas.microsoft.com/office/powerpoint/2010/main" val="1484205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10/25/2018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10/25/2018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10/25/2018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79514"/>
            <a:ext cx="8637073" cy="3347498"/>
          </a:xfrm>
        </p:spPr>
        <p:txBody>
          <a:bodyPr>
            <a:normAutofit/>
          </a:bodyPr>
          <a:lstStyle/>
          <a:p>
            <a:pPr algn="ctr"/>
            <a:r>
              <a:rPr lang="en-029" sz="5400" dirty="0" smtClean="0">
                <a:solidFill>
                  <a:schemeClr val="accent1">
                    <a:lumMod val="75000"/>
                  </a:schemeClr>
                </a:solidFill>
                <a:latin typeface="Aharoni" panose="02010803020104030203" pitchFamily="2" charset="-79"/>
                <a:cs typeface="Aharoni" panose="02010803020104030203" pitchFamily="2" charset="-79"/>
              </a:rPr>
              <a:t>PRINCIPLES OF  TRUST </a:t>
            </a:r>
            <a:br>
              <a:rPr lang="en-029" sz="5400" dirty="0" smtClean="0">
                <a:solidFill>
                  <a:schemeClr val="accent1">
                    <a:lumMod val="75000"/>
                  </a:schemeClr>
                </a:solidFill>
                <a:latin typeface="Aharoni" panose="02010803020104030203" pitchFamily="2" charset="-79"/>
                <a:cs typeface="Aharoni" panose="02010803020104030203" pitchFamily="2" charset="-79"/>
              </a:rPr>
            </a:br>
            <a:r>
              <a:rPr lang="en-029" sz="5400" dirty="0" smtClean="0">
                <a:solidFill>
                  <a:schemeClr val="accent1">
                    <a:lumMod val="75000"/>
                  </a:schemeClr>
                </a:solidFill>
                <a:latin typeface="Aharoni" panose="02010803020104030203" pitchFamily="2" charset="-79"/>
                <a:cs typeface="Aharoni" panose="02010803020104030203" pitchFamily="2" charset="-79"/>
              </a:rPr>
              <a:t>ONBOARDING </a:t>
            </a:r>
            <a:br>
              <a:rPr lang="en-029" sz="5400" dirty="0" smtClean="0">
                <a:solidFill>
                  <a:schemeClr val="accent1">
                    <a:lumMod val="75000"/>
                  </a:schemeClr>
                </a:solidFill>
                <a:latin typeface="Aharoni" panose="02010803020104030203" pitchFamily="2" charset="-79"/>
                <a:cs typeface="Aharoni" panose="02010803020104030203" pitchFamily="2" charset="-79"/>
              </a:rPr>
            </a:br>
            <a:endParaRPr lang="en-029" sz="4800" dirty="0">
              <a:solidFill>
                <a:schemeClr val="accent2">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684257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smtClean="0">
                <a:latin typeface="Aharoni" panose="02010803020104030203" pitchFamily="2" charset="-79"/>
                <a:cs typeface="Aharoni" panose="02010803020104030203" pitchFamily="2" charset="-79"/>
              </a:rPr>
              <a:t>BEST PRACTICES OF TRUST ADMINISTRATION P.2</a:t>
            </a:r>
            <a:endParaRPr lang="en-029"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normAutofit fontScale="70000" lnSpcReduction="20000"/>
          </a:bodyPr>
          <a:lstStyle/>
          <a:p>
            <a:r>
              <a:rPr lang="en-029" sz="2400" dirty="0" smtClean="0">
                <a:latin typeface="Aharoni" panose="02010803020104030203" pitchFamily="2" charset="-79"/>
                <a:cs typeface="Aharoni" panose="02010803020104030203" pitchFamily="2" charset="-79"/>
              </a:rPr>
              <a:t>PRIMARY BENEFICIARIES – Who are your Primary Beneficiaries</a:t>
            </a:r>
          </a:p>
          <a:p>
            <a:r>
              <a:rPr lang="en-029" sz="2400" dirty="0" smtClean="0">
                <a:latin typeface="Aharoni" panose="02010803020104030203" pitchFamily="2" charset="-79"/>
                <a:cs typeface="Aharoni" panose="02010803020104030203" pitchFamily="2" charset="-79"/>
              </a:rPr>
              <a:t>CONTINGENT BENEFICIARIES – What are distributions to these persons contingent upon?  </a:t>
            </a:r>
          </a:p>
          <a:p>
            <a:r>
              <a:rPr lang="en-029" sz="2400" dirty="0" smtClean="0">
                <a:latin typeface="Aharoni" panose="02010803020104030203" pitchFamily="2" charset="-79"/>
                <a:cs typeface="Aharoni" panose="02010803020104030203" pitchFamily="2" charset="-79"/>
              </a:rPr>
              <a:t>RESIDUAL BENEFICIARIES – Who receives what is left after all specific gifts are distributed and all debts, obligations administrative expenses have been settled?</a:t>
            </a:r>
          </a:p>
          <a:p>
            <a:r>
              <a:rPr lang="en-029" sz="2400" dirty="0" smtClean="0">
                <a:latin typeface="Aharoni" panose="02010803020104030203" pitchFamily="2" charset="-79"/>
                <a:cs typeface="Aharoni" panose="02010803020104030203" pitchFamily="2" charset="-79"/>
              </a:rPr>
              <a:t>DOCUMENT CONVERSATIONS WITH FOLLOW UP EMAILS/CONDUCT CALL BACKS – You’ve received information by telephone.  Follow up and document by recording the salient points in an email to the individual.  There acknowledgement by return email is confirms the exchange.</a:t>
            </a:r>
          </a:p>
          <a:p>
            <a:r>
              <a:rPr lang="en-029" sz="2400" dirty="0" smtClean="0">
                <a:latin typeface="Aharoni" panose="02010803020104030203" pitchFamily="2" charset="-79"/>
                <a:cs typeface="Aharoni" panose="02010803020104030203" pitchFamily="2" charset="-79"/>
              </a:rPr>
              <a:t>TRUSTEE MINUTE – Decisions and exercise of discretion should be </a:t>
            </a:r>
            <a:r>
              <a:rPr lang="en-029" sz="2400" dirty="0" err="1" smtClean="0">
                <a:latin typeface="Aharoni" panose="02010803020104030203" pitchFamily="2" charset="-79"/>
                <a:cs typeface="Aharoni" panose="02010803020104030203" pitchFamily="2" charset="-79"/>
              </a:rPr>
              <a:t>minuted</a:t>
            </a:r>
            <a:r>
              <a:rPr lang="en-029" sz="2400" dirty="0" smtClean="0">
                <a:latin typeface="Aharoni" panose="02010803020104030203" pitchFamily="2" charset="-79"/>
                <a:cs typeface="Aharoni" panose="02010803020104030203" pitchFamily="2" charset="-79"/>
              </a:rPr>
              <a:t>.  It also protects the individual Administrator as it evidences a corporate and not an individual decision.</a:t>
            </a:r>
          </a:p>
        </p:txBody>
      </p:sp>
    </p:spTree>
    <p:extLst>
      <p:ext uri="{BB962C8B-B14F-4D97-AF65-F5344CB8AC3E}">
        <p14:creationId xmlns:p14="http://schemas.microsoft.com/office/powerpoint/2010/main" val="3276686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029" dirty="0" smtClean="0">
                <a:latin typeface="Aharoni" panose="02010803020104030203" pitchFamily="2" charset="-79"/>
                <a:cs typeface="Aharoni" panose="02010803020104030203" pitchFamily="2" charset="-79"/>
              </a:rPr>
              <a:t>BEST PRACTICES OF TRUST ADMINISTRATION P.3</a:t>
            </a:r>
            <a:endParaRPr lang="en-029"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lstStyle/>
          <a:p>
            <a:r>
              <a:rPr lang="en-029" dirty="0" smtClean="0">
                <a:latin typeface="Aharoni" panose="02010803020104030203" pitchFamily="2" charset="-79"/>
                <a:cs typeface="Aharoni" panose="02010803020104030203" pitchFamily="2" charset="-79"/>
              </a:rPr>
              <a:t>ACCOUNTS/FINANCIAL STATEMENTS – Ideal for all Trusts.  Could be very useful if the Trust is ever challenged</a:t>
            </a:r>
          </a:p>
          <a:p>
            <a:r>
              <a:rPr lang="en-029" dirty="0" smtClean="0">
                <a:latin typeface="Aharoni" panose="02010803020104030203" pitchFamily="2" charset="-79"/>
                <a:cs typeface="Aharoni" panose="02010803020104030203" pitchFamily="2" charset="-79"/>
              </a:rPr>
              <a:t>STORE ORIGINAL DEEDS OR CONTRACTUAL DOCUMENTS IN SAFE KEEPING – If there is a fire or other catastrophic event these essential and important documents are protected.  They are also not easily accessed without the proper permissions and can be tracked.</a:t>
            </a:r>
          </a:p>
          <a:p>
            <a:pPr marL="0" indent="0">
              <a:buNone/>
            </a:pPr>
            <a:r>
              <a:rPr lang="en-029" dirty="0" smtClean="0">
                <a:latin typeface="Aharoni" panose="02010803020104030203" pitchFamily="2" charset="-79"/>
                <a:cs typeface="Aharoni" panose="02010803020104030203" pitchFamily="2" charset="-79"/>
              </a:rPr>
              <a:t>This is not an exhaustive list.  Stop and think of some of your own </a:t>
            </a:r>
            <a:r>
              <a:rPr lang="en-029" dirty="0" smtClean="0">
                <a:latin typeface="Aharoni" panose="02010803020104030203" pitchFamily="2" charset="-79"/>
                <a:cs typeface="Aharoni" panose="02010803020104030203" pitchFamily="2" charset="-79"/>
                <a:sym typeface="Wingdings" panose="05000000000000000000" pitchFamily="2" charset="2"/>
              </a:rPr>
              <a:t></a:t>
            </a:r>
            <a:endParaRPr lang="en-029" dirty="0">
              <a:latin typeface="Aharoni" panose="02010803020104030203" pitchFamily="2" charset="-79"/>
              <a:cs typeface="Aharoni" panose="02010803020104030203" pitchFamily="2" charset="-79"/>
            </a:endParaRPr>
          </a:p>
          <a:p>
            <a:pPr marL="0" indent="0">
              <a:buNone/>
            </a:pPr>
            <a:endParaRPr lang="en-029"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216459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6650" y="135172"/>
            <a:ext cx="10082254" cy="5685184"/>
          </a:xfrm>
        </p:spPr>
        <p:txBody>
          <a:bodyPr>
            <a:noAutofit/>
          </a:bodyPr>
          <a:lstStyle/>
          <a:p>
            <a:pPr algn="ctr"/>
            <a:r>
              <a:rPr lang="en-029" sz="6000" dirty="0" smtClean="0">
                <a:latin typeface="Aharoni" panose="02010803020104030203" pitchFamily="2" charset="-79"/>
                <a:cs typeface="Aharoni" panose="02010803020104030203" pitchFamily="2" charset="-79"/>
              </a:rPr>
              <a:t>ON BOARDING A CLIENT</a:t>
            </a:r>
            <a:br>
              <a:rPr lang="en-029" sz="6000" dirty="0" smtClean="0">
                <a:latin typeface="Aharoni" panose="02010803020104030203" pitchFamily="2" charset="-79"/>
                <a:cs typeface="Aharoni" panose="02010803020104030203" pitchFamily="2" charset="-79"/>
              </a:rPr>
            </a:br>
            <a:r>
              <a:rPr lang="en-029" sz="4400" dirty="0" smtClean="0">
                <a:latin typeface="Aharoni" panose="02010803020104030203" pitchFamily="2" charset="-79"/>
                <a:cs typeface="Aharoni" panose="02010803020104030203" pitchFamily="2" charset="-79"/>
              </a:rPr>
              <a:t>DO  WE  </a:t>
            </a:r>
            <a:r>
              <a:rPr lang="en-029" sz="4400" dirty="0" smtClean="0">
                <a:solidFill>
                  <a:schemeClr val="accent1">
                    <a:lumMod val="60000"/>
                    <a:lumOff val="40000"/>
                  </a:schemeClr>
                </a:solidFill>
                <a:latin typeface="Aharoni" panose="02010803020104030203" pitchFamily="2" charset="-79"/>
                <a:cs typeface="Aharoni" panose="02010803020104030203" pitchFamily="2" charset="-79"/>
              </a:rPr>
              <a:t>KNOW </a:t>
            </a:r>
            <a:r>
              <a:rPr lang="en-029" sz="4400" dirty="0" smtClean="0">
                <a:latin typeface="Aharoni" panose="02010803020104030203" pitchFamily="2" charset="-79"/>
                <a:cs typeface="Aharoni" panose="02010803020104030203" pitchFamily="2" charset="-79"/>
              </a:rPr>
              <a:t> WHO  YOU  ARE?</a:t>
            </a:r>
            <a:endParaRPr lang="en-029" sz="44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334826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029" sz="6600" dirty="0" smtClean="0">
                <a:solidFill>
                  <a:schemeClr val="accent1">
                    <a:lumMod val="60000"/>
                    <a:lumOff val="40000"/>
                  </a:schemeClr>
                </a:solidFill>
                <a:latin typeface="Aharoni" panose="02010803020104030203" pitchFamily="2" charset="-79"/>
                <a:cs typeface="Aharoni" panose="02010803020104030203" pitchFamily="2" charset="-79"/>
              </a:rPr>
              <a:t>K</a:t>
            </a:r>
            <a:r>
              <a:rPr lang="en-029" sz="6600" dirty="0" smtClean="0">
                <a:latin typeface="Aharoni" panose="02010803020104030203" pitchFamily="2" charset="-79"/>
                <a:cs typeface="Aharoni" panose="02010803020104030203" pitchFamily="2" charset="-79"/>
              </a:rPr>
              <a:t>NOW  </a:t>
            </a:r>
            <a:r>
              <a:rPr lang="en-029" sz="6600" dirty="0" smtClean="0">
                <a:solidFill>
                  <a:schemeClr val="accent1">
                    <a:lumMod val="60000"/>
                    <a:lumOff val="40000"/>
                  </a:schemeClr>
                </a:solidFill>
                <a:latin typeface="Aharoni" panose="02010803020104030203" pitchFamily="2" charset="-79"/>
                <a:cs typeface="Aharoni" panose="02010803020104030203" pitchFamily="2" charset="-79"/>
              </a:rPr>
              <a:t>Y</a:t>
            </a:r>
            <a:r>
              <a:rPr lang="en-029" sz="6600" dirty="0" smtClean="0">
                <a:latin typeface="Aharoni" panose="02010803020104030203" pitchFamily="2" charset="-79"/>
                <a:cs typeface="Aharoni" panose="02010803020104030203" pitchFamily="2" charset="-79"/>
              </a:rPr>
              <a:t>OUR  </a:t>
            </a:r>
            <a:r>
              <a:rPr lang="en-029" sz="6600" dirty="0" smtClean="0">
                <a:solidFill>
                  <a:schemeClr val="accent1">
                    <a:lumMod val="60000"/>
                    <a:lumOff val="40000"/>
                  </a:schemeClr>
                </a:solidFill>
                <a:latin typeface="Aharoni" panose="02010803020104030203" pitchFamily="2" charset="-79"/>
                <a:cs typeface="Aharoni" panose="02010803020104030203" pitchFamily="2" charset="-79"/>
              </a:rPr>
              <a:t>C</a:t>
            </a:r>
            <a:r>
              <a:rPr lang="en-029" sz="6600" dirty="0" smtClean="0">
                <a:latin typeface="Aharoni" panose="02010803020104030203" pitchFamily="2" charset="-79"/>
                <a:cs typeface="Aharoni" panose="02010803020104030203" pitchFamily="2" charset="-79"/>
              </a:rPr>
              <a:t>LIENT</a:t>
            </a:r>
            <a:endParaRPr lang="en-029" sz="6600" dirty="0">
              <a:latin typeface="Aharoni" panose="02010803020104030203" pitchFamily="2" charset="-79"/>
              <a:cs typeface="Aharoni" panose="02010803020104030203" pitchFamily="2" charset="-79"/>
            </a:endParaRPr>
          </a:p>
        </p:txBody>
      </p:sp>
      <p:pic>
        <p:nvPicPr>
          <p:cNvPr id="6" name="Content Placeholder 5" descr="File:Outline-body-Aura.png - Wikimedia Commons"/>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21495" y="1960072"/>
            <a:ext cx="5732891" cy="3505691"/>
          </a:xfrm>
        </p:spPr>
      </p:pic>
      <p:sp>
        <p:nvSpPr>
          <p:cNvPr id="5" name="Content Placeholder 2"/>
          <p:cNvSpPr txBox="1">
            <a:spLocks/>
          </p:cNvSpPr>
          <p:nvPr/>
        </p:nvSpPr>
        <p:spPr>
          <a:xfrm>
            <a:off x="1451579" y="1960072"/>
            <a:ext cx="9603275" cy="3450613"/>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pPr>
            <a:endParaRPr lang="en-029" dirty="0"/>
          </a:p>
        </p:txBody>
      </p:sp>
      <p:sp>
        <p:nvSpPr>
          <p:cNvPr id="7" name="TextBox 6"/>
          <p:cNvSpPr txBox="1"/>
          <p:nvPr/>
        </p:nvSpPr>
        <p:spPr>
          <a:xfrm>
            <a:off x="7499350" y="2130949"/>
            <a:ext cx="2368219" cy="646331"/>
          </a:xfrm>
          <a:prstGeom prst="rect">
            <a:avLst/>
          </a:prstGeom>
          <a:noFill/>
        </p:spPr>
        <p:txBody>
          <a:bodyPr wrap="square" rtlCol="0">
            <a:spAutoFit/>
          </a:bodyPr>
          <a:lstStyle/>
          <a:p>
            <a:r>
              <a:rPr lang="en-029" dirty="0" smtClean="0">
                <a:solidFill>
                  <a:schemeClr val="accent1">
                    <a:lumMod val="60000"/>
                    <a:lumOff val="40000"/>
                  </a:schemeClr>
                </a:solidFill>
                <a:latin typeface="Aharoni" panose="02010803020104030203" pitchFamily="2" charset="-79"/>
                <a:cs typeface="Aharoni" panose="02010803020104030203" pitchFamily="2" charset="-79"/>
              </a:rPr>
              <a:t>Identification and Address Verification</a:t>
            </a:r>
            <a:endParaRPr lang="en-029" dirty="0">
              <a:solidFill>
                <a:schemeClr val="accent1">
                  <a:lumMod val="60000"/>
                  <a:lumOff val="40000"/>
                </a:schemeClr>
              </a:solidFill>
              <a:latin typeface="Aharoni" panose="02010803020104030203" pitchFamily="2" charset="-79"/>
              <a:cs typeface="Aharoni" panose="02010803020104030203" pitchFamily="2" charset="-79"/>
            </a:endParaRPr>
          </a:p>
        </p:txBody>
      </p:sp>
      <p:sp>
        <p:nvSpPr>
          <p:cNvPr id="8" name="TextBox 7"/>
          <p:cNvSpPr txBox="1"/>
          <p:nvPr/>
        </p:nvSpPr>
        <p:spPr>
          <a:xfrm>
            <a:off x="246490" y="3528251"/>
            <a:ext cx="2584173" cy="646331"/>
          </a:xfrm>
          <a:prstGeom prst="rect">
            <a:avLst/>
          </a:prstGeom>
          <a:noFill/>
        </p:spPr>
        <p:txBody>
          <a:bodyPr wrap="square" rtlCol="0">
            <a:spAutoFit/>
          </a:bodyPr>
          <a:lstStyle/>
          <a:p>
            <a:pPr algn="ctr"/>
            <a:r>
              <a:rPr lang="en-029" dirty="0" smtClean="0">
                <a:solidFill>
                  <a:schemeClr val="accent1">
                    <a:lumMod val="60000"/>
                    <a:lumOff val="40000"/>
                  </a:schemeClr>
                </a:solidFill>
                <a:latin typeface="Aharoni" panose="02010803020104030203" pitchFamily="2" charset="-79"/>
                <a:cs typeface="Aharoni" panose="02010803020104030203" pitchFamily="2" charset="-79"/>
              </a:rPr>
              <a:t>How much is expected?</a:t>
            </a:r>
            <a:endParaRPr lang="en-029" dirty="0">
              <a:solidFill>
                <a:schemeClr val="accent1">
                  <a:lumMod val="60000"/>
                  <a:lumOff val="40000"/>
                </a:schemeClr>
              </a:solidFill>
              <a:latin typeface="Aharoni" panose="02010803020104030203" pitchFamily="2" charset="-79"/>
              <a:cs typeface="Aharoni" panose="02010803020104030203" pitchFamily="2" charset="-79"/>
            </a:endParaRPr>
          </a:p>
        </p:txBody>
      </p:sp>
      <p:sp>
        <p:nvSpPr>
          <p:cNvPr id="9" name="TextBox 8"/>
          <p:cNvSpPr txBox="1"/>
          <p:nvPr/>
        </p:nvSpPr>
        <p:spPr>
          <a:xfrm>
            <a:off x="3609892" y="5572081"/>
            <a:ext cx="4707173" cy="369332"/>
          </a:xfrm>
          <a:prstGeom prst="rect">
            <a:avLst/>
          </a:prstGeom>
          <a:noFill/>
        </p:spPr>
        <p:txBody>
          <a:bodyPr wrap="square" rtlCol="0">
            <a:spAutoFit/>
          </a:bodyPr>
          <a:lstStyle/>
          <a:p>
            <a:r>
              <a:rPr lang="en-029" dirty="0" smtClean="0">
                <a:solidFill>
                  <a:schemeClr val="accent1">
                    <a:lumMod val="60000"/>
                    <a:lumOff val="40000"/>
                  </a:schemeClr>
                </a:solidFill>
                <a:latin typeface="Aharoni" panose="02010803020104030203" pitchFamily="2" charset="-79"/>
                <a:cs typeface="Aharoni" panose="02010803020104030203" pitchFamily="2" charset="-79"/>
              </a:rPr>
              <a:t>Source of Wealth (SOW), and Net Worth?</a:t>
            </a:r>
            <a:endParaRPr lang="en-029" dirty="0">
              <a:solidFill>
                <a:schemeClr val="accent1">
                  <a:lumMod val="60000"/>
                  <a:lumOff val="40000"/>
                </a:schemeClr>
              </a:solidFill>
              <a:latin typeface="Aharoni" panose="02010803020104030203" pitchFamily="2" charset="-79"/>
              <a:cs typeface="Aharoni" panose="02010803020104030203" pitchFamily="2" charset="-79"/>
            </a:endParaRPr>
          </a:p>
        </p:txBody>
      </p:sp>
      <p:sp>
        <p:nvSpPr>
          <p:cNvPr id="3" name="TextBox 2"/>
          <p:cNvSpPr txBox="1"/>
          <p:nvPr/>
        </p:nvSpPr>
        <p:spPr>
          <a:xfrm>
            <a:off x="1110961" y="2454114"/>
            <a:ext cx="2615979" cy="646331"/>
          </a:xfrm>
          <a:prstGeom prst="rect">
            <a:avLst/>
          </a:prstGeom>
          <a:noFill/>
        </p:spPr>
        <p:txBody>
          <a:bodyPr wrap="square" rtlCol="0">
            <a:spAutoFit/>
          </a:bodyPr>
          <a:lstStyle/>
          <a:p>
            <a:r>
              <a:rPr lang="en-029" dirty="0" smtClean="0">
                <a:solidFill>
                  <a:schemeClr val="accent1">
                    <a:lumMod val="60000"/>
                    <a:lumOff val="40000"/>
                  </a:schemeClr>
                </a:solidFill>
                <a:latin typeface="Aharoni" panose="02010803020104030203" pitchFamily="2" charset="-79"/>
                <a:cs typeface="Aharoni" panose="02010803020104030203" pitchFamily="2" charset="-79"/>
              </a:rPr>
              <a:t>Due diligence checks and Google searches</a:t>
            </a:r>
            <a:endParaRPr lang="en-029" dirty="0">
              <a:solidFill>
                <a:schemeClr val="accent1">
                  <a:lumMod val="60000"/>
                  <a:lumOff val="40000"/>
                </a:schemeClr>
              </a:solidFill>
              <a:latin typeface="Aharoni" panose="02010803020104030203" pitchFamily="2" charset="-79"/>
              <a:cs typeface="Aharoni" panose="02010803020104030203" pitchFamily="2" charset="-79"/>
            </a:endParaRPr>
          </a:p>
        </p:txBody>
      </p:sp>
      <p:sp>
        <p:nvSpPr>
          <p:cNvPr id="4" name="TextBox 3"/>
          <p:cNvSpPr txBox="1"/>
          <p:nvPr/>
        </p:nvSpPr>
        <p:spPr>
          <a:xfrm>
            <a:off x="9422297" y="4015409"/>
            <a:ext cx="1823390" cy="369332"/>
          </a:xfrm>
          <a:prstGeom prst="rect">
            <a:avLst/>
          </a:prstGeom>
          <a:noFill/>
        </p:spPr>
        <p:txBody>
          <a:bodyPr wrap="square" rtlCol="0">
            <a:spAutoFit/>
          </a:bodyPr>
          <a:lstStyle/>
          <a:p>
            <a:endParaRPr lang="en-029" dirty="0"/>
          </a:p>
        </p:txBody>
      </p:sp>
      <p:sp>
        <p:nvSpPr>
          <p:cNvPr id="10" name="TextBox 9"/>
          <p:cNvSpPr txBox="1"/>
          <p:nvPr/>
        </p:nvSpPr>
        <p:spPr>
          <a:xfrm>
            <a:off x="8754386" y="3590999"/>
            <a:ext cx="2236858" cy="923330"/>
          </a:xfrm>
          <a:prstGeom prst="rect">
            <a:avLst/>
          </a:prstGeom>
          <a:noFill/>
        </p:spPr>
        <p:txBody>
          <a:bodyPr wrap="square" rtlCol="0">
            <a:spAutoFit/>
          </a:bodyPr>
          <a:lstStyle/>
          <a:p>
            <a:r>
              <a:rPr lang="en-029" dirty="0" smtClean="0">
                <a:solidFill>
                  <a:schemeClr val="accent1">
                    <a:lumMod val="60000"/>
                    <a:lumOff val="40000"/>
                  </a:schemeClr>
                </a:solidFill>
                <a:latin typeface="Aharoni" panose="02010803020104030203" pitchFamily="2" charset="-79"/>
                <a:cs typeface="Aharoni" panose="02010803020104030203" pitchFamily="2" charset="-79"/>
              </a:rPr>
              <a:t>What is the level of activity for this account?</a:t>
            </a:r>
            <a:endParaRPr lang="en-029" dirty="0">
              <a:solidFill>
                <a:schemeClr val="accent1">
                  <a:lumMod val="60000"/>
                  <a:lumOff val="40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606102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029" dirty="0" smtClean="0">
                <a:latin typeface="Aharoni" panose="02010803020104030203" pitchFamily="2" charset="-79"/>
                <a:cs typeface="Aharoni" panose="02010803020104030203" pitchFamily="2" charset="-79"/>
              </a:rPr>
              <a:t>DOCUMENTING FOR KYC</a:t>
            </a:r>
            <a:endParaRPr lang="en-029"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1451579" y="2015732"/>
            <a:ext cx="9603275" cy="3664632"/>
          </a:xfrm>
        </p:spPr>
        <p:txBody>
          <a:bodyPr>
            <a:normAutofit fontScale="92500" lnSpcReduction="20000"/>
          </a:bodyPr>
          <a:lstStyle/>
          <a:p>
            <a:r>
              <a:rPr lang="en-029" dirty="0" smtClean="0">
                <a:latin typeface="Aharoni" panose="02010803020104030203" pitchFamily="2" charset="-79"/>
                <a:cs typeface="Aharoni" panose="02010803020104030203" pitchFamily="2" charset="-79"/>
              </a:rPr>
              <a:t>Certified Copy Passport or other Government ID with a picture, date of birth and signature</a:t>
            </a:r>
          </a:p>
          <a:p>
            <a:r>
              <a:rPr lang="en-029" dirty="0" smtClean="0">
                <a:latin typeface="Aharoni" panose="02010803020104030203" pitchFamily="2" charset="-79"/>
                <a:cs typeface="Aharoni" panose="02010803020104030203" pitchFamily="2" charset="-79"/>
              </a:rPr>
              <a:t>Utility bill usually not older than 3 months (varies from company to company)</a:t>
            </a:r>
          </a:p>
          <a:p>
            <a:r>
              <a:rPr lang="en-029" dirty="0" smtClean="0">
                <a:latin typeface="Aharoni" panose="02010803020104030203" pitchFamily="2" charset="-79"/>
                <a:cs typeface="Aharoni" panose="02010803020104030203" pitchFamily="2" charset="-79"/>
              </a:rPr>
              <a:t>For a legal entity, formation documents e.g. Memorandum and Articles of Incorporation, Certificate of Incorporation, Registers of Members/Shareholders, Directors and Officers, Certificate of Incumbency, Certificate of Good Standing (or equivalent documents)</a:t>
            </a:r>
          </a:p>
          <a:p>
            <a:r>
              <a:rPr lang="en-029" dirty="0" smtClean="0">
                <a:latin typeface="Aharoni" panose="02010803020104030203" pitchFamily="2" charset="-79"/>
                <a:cs typeface="Aharoni" panose="02010803020104030203" pitchFamily="2" charset="-79"/>
              </a:rPr>
              <a:t>World Checks</a:t>
            </a:r>
          </a:p>
          <a:p>
            <a:r>
              <a:rPr lang="en-029" dirty="0" smtClean="0">
                <a:latin typeface="Aharoni" panose="02010803020104030203" pitchFamily="2" charset="-79"/>
                <a:cs typeface="Aharoni" panose="02010803020104030203" pitchFamily="2" charset="-79"/>
              </a:rPr>
              <a:t>Google Searches</a:t>
            </a:r>
          </a:p>
          <a:p>
            <a:r>
              <a:rPr lang="en-029" dirty="0" smtClean="0">
                <a:latin typeface="Aharoni" panose="02010803020104030203" pitchFamily="2" charset="-79"/>
                <a:cs typeface="Aharoni" panose="02010803020104030203" pitchFamily="2" charset="-79"/>
              </a:rPr>
              <a:t>Other as required</a:t>
            </a:r>
            <a:endParaRPr lang="en-029"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603662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318053"/>
            <a:ext cx="10061910" cy="1535702"/>
          </a:xfrm>
        </p:spPr>
        <p:txBody>
          <a:bodyPr/>
          <a:lstStyle/>
          <a:p>
            <a:pPr algn="ctr"/>
            <a:r>
              <a:rPr lang="en-029" sz="4000" dirty="0" smtClean="0">
                <a:latin typeface="Aharoni" panose="02010803020104030203" pitchFamily="2" charset="-79"/>
                <a:cs typeface="Aharoni" panose="02010803020104030203" pitchFamily="2" charset="-79"/>
              </a:rPr>
              <a:t>“COMPLEX STRUCTURES” </a:t>
            </a:r>
            <a:r>
              <a:rPr lang="en-029" dirty="0" smtClean="0">
                <a:latin typeface="Aharoni" panose="02010803020104030203" pitchFamily="2" charset="-79"/>
                <a:cs typeface="Aharoni" panose="02010803020104030203" pitchFamily="2" charset="-79"/>
              </a:rPr>
              <a:t/>
            </a:r>
            <a:br>
              <a:rPr lang="en-029" dirty="0" smtClean="0">
                <a:latin typeface="Aharoni" panose="02010803020104030203" pitchFamily="2" charset="-79"/>
                <a:cs typeface="Aharoni" panose="02010803020104030203" pitchFamily="2" charset="-79"/>
              </a:rPr>
            </a:br>
            <a:r>
              <a:rPr lang="en-029" dirty="0" smtClean="0">
                <a:latin typeface="Aharoni" panose="02010803020104030203" pitchFamily="2" charset="-79"/>
                <a:cs typeface="Aharoni" panose="02010803020104030203" pitchFamily="2" charset="-79"/>
              </a:rPr>
              <a:t>VETTING AND DOCUMENTING</a:t>
            </a:r>
            <a:endParaRPr lang="en-029"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1395920" y="2023683"/>
            <a:ext cx="9603275" cy="3450613"/>
          </a:xfrm>
        </p:spPr>
        <p:txBody>
          <a:bodyPr>
            <a:normAutofit fontScale="92500" lnSpcReduction="20000"/>
          </a:bodyPr>
          <a:lstStyle/>
          <a:p>
            <a:r>
              <a:rPr lang="en-029" sz="4400" dirty="0" smtClean="0">
                <a:latin typeface="Aharoni" panose="02010803020104030203" pitchFamily="2" charset="-79"/>
                <a:cs typeface="Aharoni" panose="02010803020104030203" pitchFamily="2" charset="-79"/>
              </a:rPr>
              <a:t>FROM ENTITIES TO INDIVIDUALS</a:t>
            </a:r>
          </a:p>
          <a:p>
            <a:pPr marL="0" indent="0">
              <a:buNone/>
            </a:pPr>
            <a:r>
              <a:rPr lang="en-029" sz="2800" dirty="0" smtClean="0">
                <a:latin typeface="Aharoni" panose="02010803020104030203" pitchFamily="2" charset="-79"/>
                <a:cs typeface="Aharoni" panose="02010803020104030203" pitchFamily="2" charset="-79"/>
              </a:rPr>
              <a:t>If you’re dealing with corporate or other legal entities and other corporate or legal entities are holding the shares (sometimes as nominees), you have to continue to drill down until you arrive at the individual(s) who is the beneficial owner.  Exceptions are companies/legal entities that are listed on the Stock Exchange.</a:t>
            </a:r>
            <a:endParaRPr lang="en-029" sz="28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68857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318053"/>
            <a:ext cx="10061910" cy="1535702"/>
          </a:xfrm>
        </p:spPr>
        <p:txBody>
          <a:bodyPr/>
          <a:lstStyle/>
          <a:p>
            <a:pPr algn="ctr"/>
            <a:r>
              <a:rPr lang="en-029" sz="4000" dirty="0" smtClean="0">
                <a:latin typeface="Aharoni" panose="02010803020104030203" pitchFamily="2" charset="-79"/>
                <a:cs typeface="Aharoni" panose="02010803020104030203" pitchFamily="2" charset="-79"/>
              </a:rPr>
              <a:t>“COMPLEX STRUCTURES” </a:t>
            </a:r>
            <a:r>
              <a:rPr lang="en-029" dirty="0" smtClean="0">
                <a:latin typeface="Aharoni" panose="02010803020104030203" pitchFamily="2" charset="-79"/>
                <a:cs typeface="Aharoni" panose="02010803020104030203" pitchFamily="2" charset="-79"/>
              </a:rPr>
              <a:t/>
            </a:r>
            <a:br>
              <a:rPr lang="en-029" dirty="0" smtClean="0">
                <a:latin typeface="Aharoni" panose="02010803020104030203" pitchFamily="2" charset="-79"/>
                <a:cs typeface="Aharoni" panose="02010803020104030203" pitchFamily="2" charset="-79"/>
              </a:rPr>
            </a:br>
            <a:r>
              <a:rPr lang="en-029" dirty="0" smtClean="0">
                <a:latin typeface="Aharoni" panose="02010803020104030203" pitchFamily="2" charset="-79"/>
                <a:cs typeface="Aharoni" panose="02010803020104030203" pitchFamily="2" charset="-79"/>
              </a:rPr>
              <a:t>VETTING AND DOCUMENTING</a:t>
            </a:r>
            <a:endParaRPr lang="en-029"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1395920" y="2023683"/>
            <a:ext cx="9603275" cy="3450613"/>
          </a:xfrm>
        </p:spPr>
        <p:txBody>
          <a:bodyPr>
            <a:normAutofit fontScale="77500" lnSpcReduction="20000"/>
          </a:bodyPr>
          <a:lstStyle/>
          <a:p>
            <a:r>
              <a:rPr lang="en-029" sz="4400" dirty="0" smtClean="0">
                <a:latin typeface="Aharoni" panose="02010803020104030203" pitchFamily="2" charset="-79"/>
                <a:cs typeface="Aharoni" panose="02010803020104030203" pitchFamily="2" charset="-79"/>
              </a:rPr>
              <a:t>LEGAL/TAX OPINIONS</a:t>
            </a:r>
          </a:p>
          <a:p>
            <a:pPr marL="0" indent="0">
              <a:buNone/>
            </a:pPr>
            <a:r>
              <a:rPr lang="en-029" sz="3200" dirty="0" smtClean="0">
                <a:latin typeface="Aharoni" panose="02010803020104030203" pitchFamily="2" charset="-79"/>
                <a:cs typeface="Aharoni" panose="02010803020104030203" pitchFamily="2" charset="-79"/>
              </a:rPr>
              <a:t>Particularly important for connections with tax sensitive jurisdictions such as the US, Canada, Mexico, the UK and other parts of Europe.  The opinion should indicate any tax reporting or other requirements of the Trustee, the appropriateness of the structuring for this particular client, factors to consider in making distributions and how these impact the different levels of beneficiaries (Settlor and family members/others), etc.</a:t>
            </a:r>
            <a:endParaRPr lang="en-029" sz="32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677251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029" dirty="0" smtClean="0">
                <a:solidFill>
                  <a:schemeClr val="accent1">
                    <a:lumMod val="75000"/>
                  </a:schemeClr>
                </a:solidFill>
                <a:latin typeface="Aharoni" panose="02010803020104030203" pitchFamily="2" charset="-79"/>
                <a:cs typeface="Aharoni" panose="02010803020104030203" pitchFamily="2" charset="-79"/>
              </a:rPr>
              <a:t>COMMUNICATION &amp; DISCLOSURE OF INFORMATION</a:t>
            </a:r>
            <a:endParaRPr lang="en-029" dirty="0">
              <a:solidFill>
                <a:schemeClr val="accent1">
                  <a:lumMod val="75000"/>
                </a:schemeClr>
              </a:solidFill>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lstStyle/>
          <a:p>
            <a:r>
              <a:rPr lang="en-029" dirty="0" smtClean="0">
                <a:latin typeface="Aharoni" panose="02010803020104030203" pitchFamily="2" charset="-79"/>
                <a:cs typeface="Aharoni" panose="02010803020104030203" pitchFamily="2" charset="-79"/>
              </a:rPr>
              <a:t>AUTHORIZATION – Know the individuals with whom you are authorized to communicate and ensure KYC documentation received for each</a:t>
            </a:r>
          </a:p>
          <a:p>
            <a:r>
              <a:rPr lang="en-029" dirty="0" smtClean="0">
                <a:latin typeface="Aharoni" panose="02010803020104030203" pitchFamily="2" charset="-79"/>
                <a:cs typeface="Aharoni" panose="02010803020104030203" pitchFamily="2" charset="-79"/>
              </a:rPr>
              <a:t>AGREEMENTS – COMMUNICATION AND ELECTRONICS – Important indemnification of your company</a:t>
            </a:r>
          </a:p>
          <a:p>
            <a:r>
              <a:rPr lang="en-029" dirty="0" smtClean="0">
                <a:latin typeface="Aharoni" panose="02010803020104030203" pitchFamily="2" charset="-79"/>
                <a:cs typeface="Aharoni" panose="02010803020104030203" pitchFamily="2" charset="-79"/>
              </a:rPr>
              <a:t>SIGNATURE CARDS – To be signed by individuals with whom you are authorized to communicate; For corporations obtain an authorized signatory list.</a:t>
            </a:r>
          </a:p>
          <a:p>
            <a:endParaRPr lang="en-029" dirty="0" smtClean="0"/>
          </a:p>
          <a:p>
            <a:endParaRPr lang="en-029" dirty="0"/>
          </a:p>
        </p:txBody>
      </p:sp>
    </p:spTree>
    <p:extLst>
      <p:ext uri="{BB962C8B-B14F-4D97-AF65-F5344CB8AC3E}">
        <p14:creationId xmlns:p14="http://schemas.microsoft.com/office/powerpoint/2010/main" val="1593735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029" sz="4400" b="1" dirty="0" smtClean="0">
                <a:latin typeface="Aharoni" panose="02010803020104030203" pitchFamily="2" charset="-79"/>
                <a:cs typeface="Aharoni" panose="02010803020104030203" pitchFamily="2" charset="-79"/>
              </a:rPr>
              <a:t>DOCUMENT REVIEW</a:t>
            </a:r>
            <a:endParaRPr lang="en-029" sz="4400"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normAutofit fontScale="92500" lnSpcReduction="20000"/>
          </a:bodyPr>
          <a:lstStyle/>
          <a:p>
            <a:r>
              <a:rPr lang="en-029" dirty="0" smtClean="0">
                <a:latin typeface="Aharoni" panose="02010803020104030203" pitchFamily="2" charset="-79"/>
                <a:cs typeface="Aharoni" panose="02010803020104030203" pitchFamily="2" charset="-79"/>
              </a:rPr>
              <a:t>COMPLETE – Application forms to be fully completed and properly executed. Blank spaces should be filled in with “n/a” if not applicable</a:t>
            </a:r>
          </a:p>
          <a:p>
            <a:r>
              <a:rPr lang="en-029" dirty="0" smtClean="0">
                <a:latin typeface="Aharoni" panose="02010803020104030203" pitchFamily="2" charset="-79"/>
                <a:cs typeface="Aharoni" panose="02010803020104030203" pitchFamily="2" charset="-79"/>
              </a:rPr>
              <a:t>TRANSLATIONS – Documents not in English should be accompanied with certified translations </a:t>
            </a:r>
          </a:p>
          <a:p>
            <a:r>
              <a:rPr lang="en-029" dirty="0" smtClean="0">
                <a:latin typeface="Aharoni" panose="02010803020104030203" pitchFamily="2" charset="-79"/>
                <a:cs typeface="Aharoni" panose="02010803020104030203" pitchFamily="2" charset="-79"/>
              </a:rPr>
              <a:t>APPROPRIATELY STRUCTURED – Variations to this but as an example, Special Entities or other operating companies should not be held directly by the Trust.  Trust assets should be held by an underlying company</a:t>
            </a:r>
          </a:p>
          <a:p>
            <a:r>
              <a:rPr lang="en-029" dirty="0" smtClean="0">
                <a:latin typeface="Aharoni" panose="02010803020104030203" pitchFamily="2" charset="-79"/>
                <a:cs typeface="Aharoni" panose="02010803020104030203" pitchFamily="2" charset="-79"/>
              </a:rPr>
              <a:t>ESSENTIAL DOCUMENTS: CRS &amp; FATCA SELF CERTS; W8BEN/ W8BEN-E/W9.  These are mandatory documents to be completed by all beneficial owners, economic contributors (see also Controlling Persons re. CRS)</a:t>
            </a:r>
          </a:p>
          <a:p>
            <a:endParaRPr lang="en-029"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747952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029" dirty="0" smtClean="0">
                <a:latin typeface="Aharoni" panose="02010803020104030203" pitchFamily="2" charset="-79"/>
                <a:cs typeface="Aharoni" panose="02010803020104030203" pitchFamily="2" charset="-79"/>
              </a:rPr>
              <a:t>BEST PRACTICES OF TRUST ADMINISTRATION</a:t>
            </a:r>
            <a:endParaRPr lang="en-029"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normAutofit fontScale="62500" lnSpcReduction="20000"/>
          </a:bodyPr>
          <a:lstStyle/>
          <a:p>
            <a:r>
              <a:rPr lang="en-029" dirty="0" smtClean="0">
                <a:latin typeface="Aharoni" panose="02010803020104030203" pitchFamily="2" charset="-79"/>
                <a:cs typeface="Aharoni" panose="02010803020104030203" pitchFamily="2" charset="-79"/>
              </a:rPr>
              <a:t>KNOW THE TRUST DEED – It’s your most important document as it defines the parameters within which you will </a:t>
            </a:r>
            <a:r>
              <a:rPr lang="en-029" dirty="0" err="1" smtClean="0">
                <a:latin typeface="Aharoni" panose="02010803020104030203" pitchFamily="2" charset="-79"/>
                <a:cs typeface="Aharoni" panose="02010803020104030203" pitchFamily="2" charset="-79"/>
              </a:rPr>
              <a:t>oprate</a:t>
            </a:r>
            <a:endParaRPr lang="en-029" dirty="0" smtClean="0">
              <a:latin typeface="Aharoni" panose="02010803020104030203" pitchFamily="2" charset="-79"/>
              <a:cs typeface="Aharoni" panose="02010803020104030203" pitchFamily="2" charset="-79"/>
            </a:endParaRPr>
          </a:p>
          <a:p>
            <a:r>
              <a:rPr lang="en-029" dirty="0" smtClean="0">
                <a:latin typeface="Aharoni" panose="02010803020104030203" pitchFamily="2" charset="-79"/>
                <a:cs typeface="Aharoni" panose="02010803020104030203" pitchFamily="2" charset="-79"/>
              </a:rPr>
              <a:t>TRUST TYPE: DISCRETIONARY, NON-DISCRETIONARY, RESERVED POWERS, FIXED INTEREST, REVOCABLE, IRREVOCABLE, CUSTOMIZED – The type of trust determines the role of the Trustee and other parties, </a:t>
            </a:r>
            <a:r>
              <a:rPr lang="en-029" dirty="0" err="1" smtClean="0">
                <a:latin typeface="Aharoni" panose="02010803020104030203" pitchFamily="2" charset="-79"/>
                <a:cs typeface="Aharoni" panose="02010803020104030203" pitchFamily="2" charset="-79"/>
              </a:rPr>
              <a:t>e.g</a:t>
            </a:r>
            <a:r>
              <a:rPr lang="en-029" dirty="0" smtClean="0">
                <a:latin typeface="Aharoni" panose="02010803020104030203" pitchFamily="2" charset="-79"/>
                <a:cs typeface="Aharoni" panose="02010803020104030203" pitchFamily="2" charset="-79"/>
              </a:rPr>
              <a:t> the Settlor, Investment Advisor, Protector, Tax Considerations etc.</a:t>
            </a:r>
          </a:p>
          <a:p>
            <a:r>
              <a:rPr lang="en-029" dirty="0" smtClean="0">
                <a:latin typeface="Aharoni" panose="02010803020104030203" pitchFamily="2" charset="-79"/>
                <a:cs typeface="Aharoni" panose="02010803020104030203" pitchFamily="2" charset="-79"/>
              </a:rPr>
              <a:t>INVESTMENT PARAMETERS – What is your role or the role of others?</a:t>
            </a:r>
          </a:p>
          <a:p>
            <a:r>
              <a:rPr lang="en-029" dirty="0" smtClean="0">
                <a:latin typeface="Aharoni" panose="02010803020104030203" pitchFamily="2" charset="-79"/>
                <a:cs typeface="Aharoni" panose="02010803020104030203" pitchFamily="2" charset="-79"/>
              </a:rPr>
              <a:t>LETTER OF WISHES – Become acquainted with the wishes of the Settlor during and after his lifetime.  Review every few years and prompt the Settlor to review in the event there is a need to make changes.  Remember that this is not a document that is binding on the Trustees.</a:t>
            </a:r>
          </a:p>
          <a:p>
            <a:r>
              <a:rPr lang="en-029" dirty="0" smtClean="0">
                <a:latin typeface="Aharoni" panose="02010803020104030203" pitchFamily="2" charset="-79"/>
                <a:cs typeface="Aharoni" panose="02010803020104030203" pitchFamily="2" charset="-79"/>
              </a:rPr>
              <a:t>SEGREGATION OF CAPITAL AND INCOME – Determine if there is a need for this and adhere to requirements</a:t>
            </a:r>
          </a:p>
          <a:p>
            <a:r>
              <a:rPr lang="en-029" dirty="0" smtClean="0">
                <a:latin typeface="Aharoni" panose="02010803020104030203" pitchFamily="2" charset="-79"/>
                <a:cs typeface="Aharoni" panose="02010803020104030203" pitchFamily="2" charset="-79"/>
              </a:rPr>
              <a:t>REQUIREMENTS FOR TAX/LEGISLATIVE/REGULATORY COMPLIANCE – Know what needs to be done and when.  Financial Statements should be prepared for these structures (ideally for all structures).  Check to see if Audited accounts are needed  </a:t>
            </a:r>
          </a:p>
          <a:p>
            <a:endParaRPr lang="en-029" dirty="0" smtClean="0"/>
          </a:p>
          <a:p>
            <a:endParaRPr lang="en-029" dirty="0"/>
          </a:p>
        </p:txBody>
      </p:sp>
    </p:spTree>
    <p:extLst>
      <p:ext uri="{BB962C8B-B14F-4D97-AF65-F5344CB8AC3E}">
        <p14:creationId xmlns:p14="http://schemas.microsoft.com/office/powerpoint/2010/main" val="64704816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260</TotalTime>
  <Words>831</Words>
  <Application>Microsoft Office PowerPoint</Application>
  <PresentationFormat>Widescreen</PresentationFormat>
  <Paragraphs>47</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Aharoni</vt:lpstr>
      <vt:lpstr>Arial</vt:lpstr>
      <vt:lpstr>Calibri</vt:lpstr>
      <vt:lpstr>Gill Sans MT</vt:lpstr>
      <vt:lpstr>Wingdings</vt:lpstr>
      <vt:lpstr>Gallery</vt:lpstr>
      <vt:lpstr>PRINCIPLES OF  TRUST  ONBOARDING  </vt:lpstr>
      <vt:lpstr>ON BOARDING A CLIENT DO  WE  KNOW  WHO  YOU  ARE?</vt:lpstr>
      <vt:lpstr>KNOW  YOUR  CLIENT</vt:lpstr>
      <vt:lpstr>DOCUMENTING FOR KYC</vt:lpstr>
      <vt:lpstr>“COMPLEX STRUCTURES”  VETTING AND DOCUMENTING</vt:lpstr>
      <vt:lpstr>“COMPLEX STRUCTURES”  VETTING AND DOCUMENTING</vt:lpstr>
      <vt:lpstr>COMMUNICATION &amp; DISCLOSURE OF INFORMATION</vt:lpstr>
      <vt:lpstr>DOCUMENT REVIEW</vt:lpstr>
      <vt:lpstr>BEST PRACTICES OF TRUST ADMINISTRATION</vt:lpstr>
      <vt:lpstr>BEST PRACTICES OF TRUST ADMINISTRATION P.2</vt:lpstr>
      <vt:lpstr>BEST PRACTICES OF TRUST ADMINISTRATION P.3</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TRUST ADMINISTRATION</dc:title>
  <dc:creator>Veronica Sherman</dc:creator>
  <cp:lastModifiedBy>Veronica Sherman</cp:lastModifiedBy>
  <cp:revision>36</cp:revision>
  <cp:lastPrinted>2018-10-11T14:56:10Z</cp:lastPrinted>
  <dcterms:created xsi:type="dcterms:W3CDTF">2018-10-05T16:28:20Z</dcterms:created>
  <dcterms:modified xsi:type="dcterms:W3CDTF">2018-10-25T14:08:52Z</dcterms:modified>
</cp:coreProperties>
</file>