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57" r:id="rId3"/>
    <p:sldId id="258" r:id="rId4"/>
    <p:sldId id="269" r:id="rId5"/>
    <p:sldId id="268" r:id="rId6"/>
    <p:sldId id="271" r:id="rId7"/>
    <p:sldId id="270" r:id="rId8"/>
    <p:sldId id="280" r:id="rId9"/>
    <p:sldId id="272" r:id="rId10"/>
    <p:sldId id="273" r:id="rId11"/>
    <p:sldId id="274" r:id="rId12"/>
    <p:sldId id="275" r:id="rId13"/>
    <p:sldId id="278" r:id="rId14"/>
    <p:sldId id="276" r:id="rId15"/>
    <p:sldId id="277" r:id="rId16"/>
    <p:sldId id="261" r:id="rId17"/>
    <p:sldId id="262" r:id="rId18"/>
    <p:sldId id="263" r:id="rId19"/>
    <p:sldId id="264" r:id="rId20"/>
    <p:sldId id="279" r:id="rId21"/>
    <p:sldId id="281"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3FFF5-FAC2-4B8F-8ABA-553F75751113}" type="doc">
      <dgm:prSet loTypeId="urn:microsoft.com/office/officeart/2005/8/layout/venn1" loCatId="relationship" qsTypeId="urn:microsoft.com/office/officeart/2005/8/quickstyle/simple1" qsCatId="simple" csTypeId="urn:microsoft.com/office/officeart/2005/8/colors/accent1_2" csCatId="accent1" phldr="1"/>
      <dgm:spPr/>
    </dgm:pt>
    <dgm:pt modelId="{AC64FC60-BC63-4AC0-B638-65D7F591BA0F}">
      <dgm:prSet phldrT="[Text]" custT="1"/>
      <dgm:spPr/>
      <dgm:t>
        <a:bodyPr/>
        <a:lstStyle/>
        <a:p>
          <a:r>
            <a:rPr lang="en-US" sz="5400" dirty="0"/>
            <a:t>50%</a:t>
          </a:r>
        </a:p>
        <a:p>
          <a:r>
            <a:rPr lang="en-US" sz="1600" dirty="0"/>
            <a:t>attrition rate in wealth transfers*</a:t>
          </a:r>
        </a:p>
      </dgm:t>
    </dgm:pt>
    <dgm:pt modelId="{61BE145B-B36D-45AD-A7CC-C26B1E7FDC61}" type="parTrans" cxnId="{B1419F85-FEF9-438A-AC94-068BE561282C}">
      <dgm:prSet/>
      <dgm:spPr/>
      <dgm:t>
        <a:bodyPr/>
        <a:lstStyle/>
        <a:p>
          <a:endParaRPr lang="en-US"/>
        </a:p>
      </dgm:t>
    </dgm:pt>
    <dgm:pt modelId="{974C1910-D965-4969-AFFE-620F416ADD2F}" type="sibTrans" cxnId="{B1419F85-FEF9-438A-AC94-068BE561282C}">
      <dgm:prSet/>
      <dgm:spPr/>
      <dgm:t>
        <a:bodyPr/>
        <a:lstStyle/>
        <a:p>
          <a:endParaRPr lang="en-US"/>
        </a:p>
      </dgm:t>
    </dgm:pt>
    <dgm:pt modelId="{E57DE6A4-6455-4452-AF4B-C7C9665EE58D}">
      <dgm:prSet phldrT="[Text]" custT="1"/>
      <dgm:spPr/>
      <dgm:t>
        <a:bodyPr/>
        <a:lstStyle/>
        <a:p>
          <a:r>
            <a:rPr lang="en-US" sz="4800" dirty="0"/>
            <a:t>70%</a:t>
          </a:r>
        </a:p>
        <a:p>
          <a:r>
            <a:rPr lang="en-US" sz="1600" dirty="0"/>
            <a:t>of policyholders are having negative experiences***</a:t>
          </a:r>
        </a:p>
      </dgm:t>
    </dgm:pt>
    <dgm:pt modelId="{FB5081EA-6515-4BCC-AFA9-C21BF791D35A}" type="parTrans" cxnId="{5EAABEDC-108E-4D9C-BD94-06F3DF9A75AA}">
      <dgm:prSet/>
      <dgm:spPr/>
      <dgm:t>
        <a:bodyPr/>
        <a:lstStyle/>
        <a:p>
          <a:endParaRPr lang="en-US"/>
        </a:p>
      </dgm:t>
    </dgm:pt>
    <dgm:pt modelId="{9B790B07-2B8C-4EDD-B1E2-5299C8A8E801}" type="sibTrans" cxnId="{5EAABEDC-108E-4D9C-BD94-06F3DF9A75AA}">
      <dgm:prSet/>
      <dgm:spPr/>
      <dgm:t>
        <a:bodyPr/>
        <a:lstStyle/>
        <a:p>
          <a:endParaRPr lang="en-US"/>
        </a:p>
      </dgm:t>
    </dgm:pt>
    <dgm:pt modelId="{84F45676-542A-46C6-8112-AF4A0872E0F5}">
      <dgm:prSet phldrT="[Text]" custT="1"/>
      <dgm:spPr/>
      <dgm:t>
        <a:bodyPr/>
        <a:lstStyle/>
        <a:p>
          <a:r>
            <a:rPr lang="en-US" sz="4800" dirty="0"/>
            <a:t>72%</a:t>
          </a:r>
        </a:p>
        <a:p>
          <a:r>
            <a:rPr lang="en-US" sz="1600" dirty="0"/>
            <a:t>of customers would rather bank with Google, etc.**</a:t>
          </a:r>
        </a:p>
      </dgm:t>
    </dgm:pt>
    <dgm:pt modelId="{5793C134-4393-40A0-9483-CA7EB6825F26}" type="parTrans" cxnId="{638688DF-5FF1-494F-8A8A-1D7F9F7BA80B}">
      <dgm:prSet/>
      <dgm:spPr/>
      <dgm:t>
        <a:bodyPr/>
        <a:lstStyle/>
        <a:p>
          <a:endParaRPr lang="en-US"/>
        </a:p>
      </dgm:t>
    </dgm:pt>
    <dgm:pt modelId="{352ACE1E-31FA-4D80-88E2-A6203C768269}" type="sibTrans" cxnId="{638688DF-5FF1-494F-8A8A-1D7F9F7BA80B}">
      <dgm:prSet/>
      <dgm:spPr/>
      <dgm:t>
        <a:bodyPr/>
        <a:lstStyle/>
        <a:p>
          <a:endParaRPr lang="en-US"/>
        </a:p>
      </dgm:t>
    </dgm:pt>
    <dgm:pt modelId="{09D9E1FB-2694-4873-B861-6A0D3F7E3585}" type="pres">
      <dgm:prSet presAssocID="{6CB3FFF5-FAC2-4B8F-8ABA-553F75751113}" presName="compositeShape" presStyleCnt="0">
        <dgm:presLayoutVars>
          <dgm:chMax val="7"/>
          <dgm:dir/>
          <dgm:resizeHandles val="exact"/>
        </dgm:presLayoutVars>
      </dgm:prSet>
      <dgm:spPr/>
    </dgm:pt>
    <dgm:pt modelId="{539D9FD4-C54D-42DE-B1C8-652ED6E7E743}" type="pres">
      <dgm:prSet presAssocID="{AC64FC60-BC63-4AC0-B638-65D7F591BA0F}" presName="circ1" presStyleLbl="vennNode1" presStyleIdx="0" presStyleCnt="3"/>
      <dgm:spPr/>
    </dgm:pt>
    <dgm:pt modelId="{4F594067-4BB0-49F1-9B5F-270CB2332FC3}" type="pres">
      <dgm:prSet presAssocID="{AC64FC60-BC63-4AC0-B638-65D7F591BA0F}" presName="circ1Tx" presStyleLbl="revTx" presStyleIdx="0" presStyleCnt="0">
        <dgm:presLayoutVars>
          <dgm:chMax val="0"/>
          <dgm:chPref val="0"/>
          <dgm:bulletEnabled val="1"/>
        </dgm:presLayoutVars>
      </dgm:prSet>
      <dgm:spPr/>
    </dgm:pt>
    <dgm:pt modelId="{54371AC9-B8B9-4342-BE91-A64013B3B43D}" type="pres">
      <dgm:prSet presAssocID="{E57DE6A4-6455-4452-AF4B-C7C9665EE58D}" presName="circ2" presStyleLbl="vennNode1" presStyleIdx="1" presStyleCnt="3" custLinFactNeighborX="13917" custLinFactNeighborY="3295"/>
      <dgm:spPr/>
    </dgm:pt>
    <dgm:pt modelId="{B532FE4D-8D49-436E-AA72-796FD8FFD84A}" type="pres">
      <dgm:prSet presAssocID="{E57DE6A4-6455-4452-AF4B-C7C9665EE58D}" presName="circ2Tx" presStyleLbl="revTx" presStyleIdx="0" presStyleCnt="0">
        <dgm:presLayoutVars>
          <dgm:chMax val="0"/>
          <dgm:chPref val="0"/>
          <dgm:bulletEnabled val="1"/>
        </dgm:presLayoutVars>
      </dgm:prSet>
      <dgm:spPr/>
    </dgm:pt>
    <dgm:pt modelId="{7B1D6E0D-AC41-4883-8752-F836369756A2}" type="pres">
      <dgm:prSet presAssocID="{84F45676-542A-46C6-8112-AF4A0872E0F5}" presName="circ3" presStyleLbl="vennNode1" presStyleIdx="2" presStyleCnt="3" custLinFactNeighborX="-4846" custLinFactNeighborY="3295"/>
      <dgm:spPr/>
    </dgm:pt>
    <dgm:pt modelId="{C88C08DB-D1A3-41AA-9565-4A569F47A647}" type="pres">
      <dgm:prSet presAssocID="{84F45676-542A-46C6-8112-AF4A0872E0F5}" presName="circ3Tx" presStyleLbl="revTx" presStyleIdx="0" presStyleCnt="0">
        <dgm:presLayoutVars>
          <dgm:chMax val="0"/>
          <dgm:chPref val="0"/>
          <dgm:bulletEnabled val="1"/>
        </dgm:presLayoutVars>
      </dgm:prSet>
      <dgm:spPr/>
    </dgm:pt>
  </dgm:ptLst>
  <dgm:cxnLst>
    <dgm:cxn modelId="{F8FCED11-2D2F-4DA4-A0B1-3E53F30E9B12}" type="presOf" srcId="{84F45676-542A-46C6-8112-AF4A0872E0F5}" destId="{7B1D6E0D-AC41-4883-8752-F836369756A2}" srcOrd="0" destOrd="0" presId="urn:microsoft.com/office/officeart/2005/8/layout/venn1"/>
    <dgm:cxn modelId="{1406D91E-3E98-47E2-96AC-598E48A1C456}" type="presOf" srcId="{E57DE6A4-6455-4452-AF4B-C7C9665EE58D}" destId="{B532FE4D-8D49-436E-AA72-796FD8FFD84A}" srcOrd="1" destOrd="0" presId="urn:microsoft.com/office/officeart/2005/8/layout/venn1"/>
    <dgm:cxn modelId="{CDD34649-B444-45F5-AC1C-84FD6F82249E}" type="presOf" srcId="{84F45676-542A-46C6-8112-AF4A0872E0F5}" destId="{C88C08DB-D1A3-41AA-9565-4A569F47A647}" srcOrd="1" destOrd="0" presId="urn:microsoft.com/office/officeart/2005/8/layout/venn1"/>
    <dgm:cxn modelId="{B1419F85-FEF9-438A-AC94-068BE561282C}" srcId="{6CB3FFF5-FAC2-4B8F-8ABA-553F75751113}" destId="{AC64FC60-BC63-4AC0-B638-65D7F591BA0F}" srcOrd="0" destOrd="0" parTransId="{61BE145B-B36D-45AD-A7CC-C26B1E7FDC61}" sibTransId="{974C1910-D965-4969-AFFE-620F416ADD2F}"/>
    <dgm:cxn modelId="{55AFC6B8-E155-4A26-98E3-0D2847509E1C}" type="presOf" srcId="{6CB3FFF5-FAC2-4B8F-8ABA-553F75751113}" destId="{09D9E1FB-2694-4873-B861-6A0D3F7E3585}" srcOrd="0" destOrd="0" presId="urn:microsoft.com/office/officeart/2005/8/layout/venn1"/>
    <dgm:cxn modelId="{63B619C8-11CC-4D35-88C4-E3F9373B7564}" type="presOf" srcId="{AC64FC60-BC63-4AC0-B638-65D7F591BA0F}" destId="{4F594067-4BB0-49F1-9B5F-270CB2332FC3}" srcOrd="1" destOrd="0" presId="urn:microsoft.com/office/officeart/2005/8/layout/venn1"/>
    <dgm:cxn modelId="{5EAABEDC-108E-4D9C-BD94-06F3DF9A75AA}" srcId="{6CB3FFF5-FAC2-4B8F-8ABA-553F75751113}" destId="{E57DE6A4-6455-4452-AF4B-C7C9665EE58D}" srcOrd="1" destOrd="0" parTransId="{FB5081EA-6515-4BCC-AFA9-C21BF791D35A}" sibTransId="{9B790B07-2B8C-4EDD-B1E2-5299C8A8E801}"/>
    <dgm:cxn modelId="{638688DF-5FF1-494F-8A8A-1D7F9F7BA80B}" srcId="{6CB3FFF5-FAC2-4B8F-8ABA-553F75751113}" destId="{84F45676-542A-46C6-8112-AF4A0872E0F5}" srcOrd="2" destOrd="0" parTransId="{5793C134-4393-40A0-9483-CA7EB6825F26}" sibTransId="{352ACE1E-31FA-4D80-88E2-A6203C768269}"/>
    <dgm:cxn modelId="{2991ACF4-8DF2-468E-B7DB-2E99F7421165}" type="presOf" srcId="{AC64FC60-BC63-4AC0-B638-65D7F591BA0F}" destId="{539D9FD4-C54D-42DE-B1C8-652ED6E7E743}" srcOrd="0" destOrd="0" presId="urn:microsoft.com/office/officeart/2005/8/layout/venn1"/>
    <dgm:cxn modelId="{B002DBFF-6BD8-4E20-B9EA-E9461F3E664D}" type="presOf" srcId="{E57DE6A4-6455-4452-AF4B-C7C9665EE58D}" destId="{54371AC9-B8B9-4342-BE91-A64013B3B43D}" srcOrd="0" destOrd="0" presId="urn:microsoft.com/office/officeart/2005/8/layout/venn1"/>
    <dgm:cxn modelId="{AD8AA7DB-F027-4E24-BA48-422DE7A629E3}" type="presParOf" srcId="{09D9E1FB-2694-4873-B861-6A0D3F7E3585}" destId="{539D9FD4-C54D-42DE-B1C8-652ED6E7E743}" srcOrd="0" destOrd="0" presId="urn:microsoft.com/office/officeart/2005/8/layout/venn1"/>
    <dgm:cxn modelId="{C470B6E7-FAF1-4989-8880-A0F8D70AF104}" type="presParOf" srcId="{09D9E1FB-2694-4873-B861-6A0D3F7E3585}" destId="{4F594067-4BB0-49F1-9B5F-270CB2332FC3}" srcOrd="1" destOrd="0" presId="urn:microsoft.com/office/officeart/2005/8/layout/venn1"/>
    <dgm:cxn modelId="{0045E096-C794-4973-A880-0975402ECA8C}" type="presParOf" srcId="{09D9E1FB-2694-4873-B861-6A0D3F7E3585}" destId="{54371AC9-B8B9-4342-BE91-A64013B3B43D}" srcOrd="2" destOrd="0" presId="urn:microsoft.com/office/officeart/2005/8/layout/venn1"/>
    <dgm:cxn modelId="{57272681-8AC3-470A-9069-F6CF0BE2B4EA}" type="presParOf" srcId="{09D9E1FB-2694-4873-B861-6A0D3F7E3585}" destId="{B532FE4D-8D49-436E-AA72-796FD8FFD84A}" srcOrd="3" destOrd="0" presId="urn:microsoft.com/office/officeart/2005/8/layout/venn1"/>
    <dgm:cxn modelId="{578C4AD3-86FF-4750-BFC6-800A0B666D6E}" type="presParOf" srcId="{09D9E1FB-2694-4873-B861-6A0D3F7E3585}" destId="{7B1D6E0D-AC41-4883-8752-F836369756A2}" srcOrd="4" destOrd="0" presId="urn:microsoft.com/office/officeart/2005/8/layout/venn1"/>
    <dgm:cxn modelId="{0D72A60F-41C7-4318-ADFC-8453A5B4AE39}" type="presParOf" srcId="{09D9E1FB-2694-4873-B861-6A0D3F7E3585}" destId="{C88C08DB-D1A3-41AA-9565-4A569F47A64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7961A-277E-4310-B022-746BDAAF77A0}" type="doc">
      <dgm:prSet loTypeId="urn:microsoft.com/office/officeart/2018/5/layout/IconCircleLabelList" loCatId="icon" qsTypeId="urn:microsoft.com/office/officeart/2005/8/quickstyle/simple4" qsCatId="simple" csTypeId="urn:microsoft.com/office/officeart/2018/5/colors/Iconchunking_coloredtext_colorful1" csCatId="colorful" phldr="1"/>
      <dgm:spPr/>
      <dgm:t>
        <a:bodyPr/>
        <a:lstStyle/>
        <a:p>
          <a:endParaRPr lang="en-US"/>
        </a:p>
      </dgm:t>
    </dgm:pt>
    <dgm:pt modelId="{CF3395A7-E63D-4610-8FFD-A790FAF77EC8}">
      <dgm:prSet/>
      <dgm:spPr/>
      <dgm:t>
        <a:bodyPr/>
        <a:lstStyle/>
        <a:p>
          <a:pPr>
            <a:defRPr cap="all"/>
          </a:pPr>
          <a:r>
            <a:rPr lang="en-US" dirty="0"/>
            <a:t>Foreign Account Tax Compliance Act (US)</a:t>
          </a:r>
        </a:p>
      </dgm:t>
    </dgm:pt>
    <dgm:pt modelId="{A32516BD-D255-44C2-B3B1-A392A37210F5}" type="parTrans" cxnId="{8764DBA7-9DBB-4C3E-84DD-58F099369FE8}">
      <dgm:prSet/>
      <dgm:spPr/>
      <dgm:t>
        <a:bodyPr/>
        <a:lstStyle/>
        <a:p>
          <a:endParaRPr lang="en-US"/>
        </a:p>
      </dgm:t>
    </dgm:pt>
    <dgm:pt modelId="{60ABD9A4-49BB-4CFF-8C18-CCD03E289B74}" type="sibTrans" cxnId="{8764DBA7-9DBB-4C3E-84DD-58F099369FE8}">
      <dgm:prSet/>
      <dgm:spPr/>
      <dgm:t>
        <a:bodyPr/>
        <a:lstStyle/>
        <a:p>
          <a:endParaRPr lang="en-US"/>
        </a:p>
      </dgm:t>
    </dgm:pt>
    <dgm:pt modelId="{C5F8A1DF-DD3B-4B05-A27A-625CC70CC879}">
      <dgm:prSet/>
      <dgm:spPr/>
      <dgm:t>
        <a:bodyPr/>
        <a:lstStyle/>
        <a:p>
          <a:pPr>
            <a:defRPr cap="all"/>
          </a:pPr>
          <a:r>
            <a:rPr lang="en-US" dirty="0"/>
            <a:t>Common Reporting Standard (OECD)</a:t>
          </a:r>
        </a:p>
      </dgm:t>
    </dgm:pt>
    <dgm:pt modelId="{C245AF9D-E4E8-4E5D-A284-AC1BC3F48814}" type="parTrans" cxnId="{95158C6B-1BF7-4351-B6E6-613E106B7FF5}">
      <dgm:prSet/>
      <dgm:spPr/>
      <dgm:t>
        <a:bodyPr/>
        <a:lstStyle/>
        <a:p>
          <a:endParaRPr lang="en-US"/>
        </a:p>
      </dgm:t>
    </dgm:pt>
    <dgm:pt modelId="{872C350C-0B8D-400A-A441-0BBDE7DC5A0A}" type="sibTrans" cxnId="{95158C6B-1BF7-4351-B6E6-613E106B7FF5}">
      <dgm:prSet/>
      <dgm:spPr/>
      <dgm:t>
        <a:bodyPr/>
        <a:lstStyle/>
        <a:p>
          <a:endParaRPr lang="en-US"/>
        </a:p>
      </dgm:t>
    </dgm:pt>
    <dgm:pt modelId="{37D59B7C-DEE6-47D3-B0B2-76813F0C69FF}">
      <dgm:prSet/>
      <dgm:spPr/>
      <dgm:t>
        <a:bodyPr/>
        <a:lstStyle/>
        <a:p>
          <a:pPr>
            <a:defRPr cap="all"/>
          </a:pPr>
          <a:r>
            <a:rPr lang="en-US" dirty="0"/>
            <a:t>Base Erosion and Profit Shifting, Action 5</a:t>
          </a:r>
        </a:p>
      </dgm:t>
    </dgm:pt>
    <dgm:pt modelId="{9B5206FE-1BA8-40F1-BE94-A8E41C5C64D5}" type="parTrans" cxnId="{160086A0-E7CF-41F6-92FE-1944D617F07E}">
      <dgm:prSet/>
      <dgm:spPr/>
      <dgm:t>
        <a:bodyPr/>
        <a:lstStyle/>
        <a:p>
          <a:endParaRPr lang="en-US"/>
        </a:p>
      </dgm:t>
    </dgm:pt>
    <dgm:pt modelId="{8F5B40B5-08BB-41FE-84D0-5A70CE65751C}" type="sibTrans" cxnId="{160086A0-E7CF-41F6-92FE-1944D617F07E}">
      <dgm:prSet/>
      <dgm:spPr/>
      <dgm:t>
        <a:bodyPr/>
        <a:lstStyle/>
        <a:p>
          <a:endParaRPr lang="en-US"/>
        </a:p>
      </dgm:t>
    </dgm:pt>
    <dgm:pt modelId="{22E59BBD-3EA0-48F1-AEDD-57129D51FBC3}">
      <dgm:prSet/>
      <dgm:spPr/>
      <dgm:t>
        <a:bodyPr/>
        <a:lstStyle/>
        <a:p>
          <a:pPr>
            <a:defRPr cap="all"/>
          </a:pPr>
          <a:r>
            <a:rPr lang="en-US" dirty="0"/>
            <a:t>Register of Beneficial Owners Bill, 2018, Bahamas</a:t>
          </a:r>
        </a:p>
      </dgm:t>
    </dgm:pt>
    <dgm:pt modelId="{271BF55B-859D-43F9-BA4F-72285A98CDAF}" type="parTrans" cxnId="{5ACC9C15-DB91-44DE-B65D-3A3D98FADC11}">
      <dgm:prSet/>
      <dgm:spPr/>
      <dgm:t>
        <a:bodyPr/>
        <a:lstStyle/>
        <a:p>
          <a:endParaRPr lang="en-US"/>
        </a:p>
      </dgm:t>
    </dgm:pt>
    <dgm:pt modelId="{8535BEC5-C72E-4C8E-B1E0-017306DA48B3}" type="sibTrans" cxnId="{5ACC9C15-DB91-44DE-B65D-3A3D98FADC11}">
      <dgm:prSet/>
      <dgm:spPr/>
      <dgm:t>
        <a:bodyPr/>
        <a:lstStyle/>
        <a:p>
          <a:endParaRPr lang="en-US"/>
        </a:p>
      </dgm:t>
    </dgm:pt>
    <dgm:pt modelId="{AC3060A8-3C1A-465F-8329-C26AEBDEF6C4}">
      <dgm:prSet/>
      <dgm:spPr/>
      <dgm:t>
        <a:bodyPr/>
        <a:lstStyle/>
        <a:p>
          <a:pPr>
            <a:defRPr cap="all"/>
          </a:pPr>
          <a:r>
            <a:rPr lang="en-US" dirty="0"/>
            <a:t>Multinational Enterprises Bill, 2018, Bahamas</a:t>
          </a:r>
        </a:p>
      </dgm:t>
    </dgm:pt>
    <dgm:pt modelId="{710EBE3A-D30D-4278-9EF5-C5390EE10EEB}" type="parTrans" cxnId="{D438941E-4638-4330-B82F-7798825203DB}">
      <dgm:prSet/>
      <dgm:spPr/>
      <dgm:t>
        <a:bodyPr/>
        <a:lstStyle/>
        <a:p>
          <a:endParaRPr lang="en-US"/>
        </a:p>
      </dgm:t>
    </dgm:pt>
    <dgm:pt modelId="{E7CC55C4-DCBB-4014-A0C2-ACB37F5E30B5}" type="sibTrans" cxnId="{D438941E-4638-4330-B82F-7798825203DB}">
      <dgm:prSet/>
      <dgm:spPr/>
      <dgm:t>
        <a:bodyPr/>
        <a:lstStyle/>
        <a:p>
          <a:endParaRPr lang="en-US"/>
        </a:p>
      </dgm:t>
    </dgm:pt>
    <dgm:pt modelId="{1D216132-B9CE-44DB-9717-FED727E2A9BD}">
      <dgm:prSet/>
      <dgm:spPr/>
      <dgm:t>
        <a:bodyPr/>
        <a:lstStyle/>
        <a:p>
          <a:pPr>
            <a:defRPr cap="all"/>
          </a:pPr>
          <a:r>
            <a:rPr lang="en-US" dirty="0"/>
            <a:t>Knowledge of Laws in Client’s Tax Residence</a:t>
          </a:r>
        </a:p>
      </dgm:t>
    </dgm:pt>
    <dgm:pt modelId="{C4EC4869-0B90-4BBA-AB15-95DAD0416B26}" type="parTrans" cxnId="{4409037B-90E6-4F95-AC78-D317DBF80764}">
      <dgm:prSet/>
      <dgm:spPr/>
      <dgm:t>
        <a:bodyPr/>
        <a:lstStyle/>
        <a:p>
          <a:endParaRPr lang="en-US"/>
        </a:p>
      </dgm:t>
    </dgm:pt>
    <dgm:pt modelId="{5D81B5AB-C140-4233-BD1E-F31C41D43CEA}" type="sibTrans" cxnId="{4409037B-90E6-4F95-AC78-D317DBF80764}">
      <dgm:prSet/>
      <dgm:spPr/>
      <dgm:t>
        <a:bodyPr/>
        <a:lstStyle/>
        <a:p>
          <a:endParaRPr lang="en-US"/>
        </a:p>
      </dgm:t>
    </dgm:pt>
    <dgm:pt modelId="{2F13F83A-1073-4E51-BA75-FFED36561D98}">
      <dgm:prSet/>
      <dgm:spPr/>
      <dgm:t>
        <a:bodyPr/>
        <a:lstStyle/>
        <a:p>
          <a:pPr>
            <a:defRPr cap="all"/>
          </a:pPr>
          <a:r>
            <a:rPr lang="en-US" dirty="0"/>
            <a:t>Collaboration with Advisers in Client’s Tax Residence</a:t>
          </a:r>
        </a:p>
      </dgm:t>
    </dgm:pt>
    <dgm:pt modelId="{A7EE2C16-BBB2-4F08-8261-1DCAD2DB28E4}" type="parTrans" cxnId="{AA62EED1-8646-40B5-9F6F-9969D84B08DA}">
      <dgm:prSet/>
      <dgm:spPr/>
      <dgm:t>
        <a:bodyPr/>
        <a:lstStyle/>
        <a:p>
          <a:endParaRPr lang="en-US"/>
        </a:p>
      </dgm:t>
    </dgm:pt>
    <dgm:pt modelId="{45A6427B-65A4-40E9-9483-277582811D6A}" type="sibTrans" cxnId="{AA62EED1-8646-40B5-9F6F-9969D84B08DA}">
      <dgm:prSet/>
      <dgm:spPr/>
      <dgm:t>
        <a:bodyPr/>
        <a:lstStyle/>
        <a:p>
          <a:endParaRPr lang="en-US"/>
        </a:p>
      </dgm:t>
    </dgm:pt>
    <dgm:pt modelId="{32F24759-9A47-4FF0-8DEF-8F6EB1ACE4B6}" type="pres">
      <dgm:prSet presAssocID="{E6F7961A-277E-4310-B022-746BDAAF77A0}" presName="root" presStyleCnt="0">
        <dgm:presLayoutVars>
          <dgm:dir/>
          <dgm:resizeHandles val="exact"/>
        </dgm:presLayoutVars>
      </dgm:prSet>
      <dgm:spPr/>
    </dgm:pt>
    <dgm:pt modelId="{BF115154-C0EE-478B-B5D8-001E7C2C3CEA}" type="pres">
      <dgm:prSet presAssocID="{CF3395A7-E63D-4610-8FFD-A790FAF77EC8}" presName="compNode" presStyleCnt="0"/>
      <dgm:spPr/>
    </dgm:pt>
    <dgm:pt modelId="{F3D29204-F3F4-40B5-8ACF-A69208E518F2}" type="pres">
      <dgm:prSet presAssocID="{CF3395A7-E63D-4610-8FFD-A790FAF77EC8}" presName="iconBgRect" presStyleLbl="bgShp" presStyleIdx="0" presStyleCnt="7"/>
      <dgm:spPr/>
    </dgm:pt>
    <dgm:pt modelId="{DD281461-0D5F-46A0-AB0A-7A82CC11C89A}" type="pres">
      <dgm:prSet presAssocID="{CF3395A7-E63D-4610-8FFD-A790FAF77EC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A0CF502-D67F-4B18-9A39-AAADDE98D7E5}" type="pres">
      <dgm:prSet presAssocID="{CF3395A7-E63D-4610-8FFD-A790FAF77EC8}" presName="spaceRect" presStyleCnt="0"/>
      <dgm:spPr/>
    </dgm:pt>
    <dgm:pt modelId="{D942B2A3-8F61-4725-BEA8-BD9E75639CD4}" type="pres">
      <dgm:prSet presAssocID="{CF3395A7-E63D-4610-8FFD-A790FAF77EC8}" presName="textRect" presStyleLbl="revTx" presStyleIdx="0" presStyleCnt="7">
        <dgm:presLayoutVars>
          <dgm:chMax val="1"/>
          <dgm:chPref val="1"/>
        </dgm:presLayoutVars>
      </dgm:prSet>
      <dgm:spPr/>
    </dgm:pt>
    <dgm:pt modelId="{719E3F44-2434-488C-974D-24AFEDA91291}" type="pres">
      <dgm:prSet presAssocID="{60ABD9A4-49BB-4CFF-8C18-CCD03E289B74}" presName="sibTrans" presStyleCnt="0"/>
      <dgm:spPr/>
    </dgm:pt>
    <dgm:pt modelId="{4C50C5AD-F776-49CF-ACC9-3827D93B63FC}" type="pres">
      <dgm:prSet presAssocID="{C5F8A1DF-DD3B-4B05-A27A-625CC70CC879}" presName="compNode" presStyleCnt="0"/>
      <dgm:spPr/>
    </dgm:pt>
    <dgm:pt modelId="{51C09E38-FF62-44FB-9182-918F8F5DC007}" type="pres">
      <dgm:prSet presAssocID="{C5F8A1DF-DD3B-4B05-A27A-625CC70CC879}" presName="iconBgRect" presStyleLbl="bgShp" presStyleIdx="1" presStyleCnt="7"/>
      <dgm:spPr/>
    </dgm:pt>
    <dgm:pt modelId="{26FF74AA-3C7C-4D4B-9342-70C1207B1ADB}" type="pres">
      <dgm:prSet presAssocID="{C5F8A1DF-DD3B-4B05-A27A-625CC70CC87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F2F5662-E93F-4A9C-8A5D-E7D0B6F71BC6}" type="pres">
      <dgm:prSet presAssocID="{C5F8A1DF-DD3B-4B05-A27A-625CC70CC879}" presName="spaceRect" presStyleCnt="0"/>
      <dgm:spPr/>
    </dgm:pt>
    <dgm:pt modelId="{477DF63D-A043-46FF-A3A6-6C601B415D9E}" type="pres">
      <dgm:prSet presAssocID="{C5F8A1DF-DD3B-4B05-A27A-625CC70CC879}" presName="textRect" presStyleLbl="revTx" presStyleIdx="1" presStyleCnt="7">
        <dgm:presLayoutVars>
          <dgm:chMax val="1"/>
          <dgm:chPref val="1"/>
        </dgm:presLayoutVars>
      </dgm:prSet>
      <dgm:spPr/>
    </dgm:pt>
    <dgm:pt modelId="{A140BD3C-C417-4F3D-B222-7C1D29CE752D}" type="pres">
      <dgm:prSet presAssocID="{872C350C-0B8D-400A-A441-0BBDE7DC5A0A}" presName="sibTrans" presStyleCnt="0"/>
      <dgm:spPr/>
    </dgm:pt>
    <dgm:pt modelId="{8BD0470D-421D-42AD-B060-FA1ECE4A2E8B}" type="pres">
      <dgm:prSet presAssocID="{37D59B7C-DEE6-47D3-B0B2-76813F0C69FF}" presName="compNode" presStyleCnt="0"/>
      <dgm:spPr/>
    </dgm:pt>
    <dgm:pt modelId="{40FC8E71-06F2-4626-A423-EA7CB1DAB91F}" type="pres">
      <dgm:prSet presAssocID="{37D59B7C-DEE6-47D3-B0B2-76813F0C69FF}" presName="iconBgRect" presStyleLbl="bgShp" presStyleIdx="2" presStyleCnt="7"/>
      <dgm:spPr/>
    </dgm:pt>
    <dgm:pt modelId="{EDFF5B9D-F5E5-4E81-8A42-CFE088EE3586}" type="pres">
      <dgm:prSet presAssocID="{37D59B7C-DEE6-47D3-B0B2-76813F0C69F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ctor"/>
        </a:ext>
      </dgm:extLst>
    </dgm:pt>
    <dgm:pt modelId="{DC262D63-854D-46DC-B61F-FE8751C201F1}" type="pres">
      <dgm:prSet presAssocID="{37D59B7C-DEE6-47D3-B0B2-76813F0C69FF}" presName="spaceRect" presStyleCnt="0"/>
      <dgm:spPr/>
    </dgm:pt>
    <dgm:pt modelId="{E665A864-BBAD-4880-99EC-FBE2817525BA}" type="pres">
      <dgm:prSet presAssocID="{37D59B7C-DEE6-47D3-B0B2-76813F0C69FF}" presName="textRect" presStyleLbl="revTx" presStyleIdx="2" presStyleCnt="7">
        <dgm:presLayoutVars>
          <dgm:chMax val="1"/>
          <dgm:chPref val="1"/>
        </dgm:presLayoutVars>
      </dgm:prSet>
      <dgm:spPr/>
    </dgm:pt>
    <dgm:pt modelId="{968C3AEA-B468-4355-B790-532592F26E05}" type="pres">
      <dgm:prSet presAssocID="{8F5B40B5-08BB-41FE-84D0-5A70CE65751C}" presName="sibTrans" presStyleCnt="0"/>
      <dgm:spPr/>
    </dgm:pt>
    <dgm:pt modelId="{0BB06905-DE26-4C02-9270-758A38DC1ED9}" type="pres">
      <dgm:prSet presAssocID="{22E59BBD-3EA0-48F1-AEDD-57129D51FBC3}" presName="compNode" presStyleCnt="0"/>
      <dgm:spPr/>
    </dgm:pt>
    <dgm:pt modelId="{11A69089-FFB1-4660-B0E6-58B35FEE2797}" type="pres">
      <dgm:prSet presAssocID="{22E59BBD-3EA0-48F1-AEDD-57129D51FBC3}" presName="iconBgRect" presStyleLbl="bgShp" presStyleIdx="3" presStyleCnt="7"/>
      <dgm:spPr/>
    </dgm:pt>
    <dgm:pt modelId="{5DF877F4-42B5-41EB-8286-2D1182564B5D}" type="pres">
      <dgm:prSet presAssocID="{22E59BBD-3EA0-48F1-AEDD-57129D51FBC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B1F618F9-1EED-489C-BF37-31C2A720246F}" type="pres">
      <dgm:prSet presAssocID="{22E59BBD-3EA0-48F1-AEDD-57129D51FBC3}" presName="spaceRect" presStyleCnt="0"/>
      <dgm:spPr/>
    </dgm:pt>
    <dgm:pt modelId="{153F26F9-65B2-40C6-97E7-B23B838BB588}" type="pres">
      <dgm:prSet presAssocID="{22E59BBD-3EA0-48F1-AEDD-57129D51FBC3}" presName="textRect" presStyleLbl="revTx" presStyleIdx="3" presStyleCnt="7">
        <dgm:presLayoutVars>
          <dgm:chMax val="1"/>
          <dgm:chPref val="1"/>
        </dgm:presLayoutVars>
      </dgm:prSet>
      <dgm:spPr/>
    </dgm:pt>
    <dgm:pt modelId="{A3100C0C-AE3D-44DD-A01F-235BA5B306B4}" type="pres">
      <dgm:prSet presAssocID="{8535BEC5-C72E-4C8E-B1E0-017306DA48B3}" presName="sibTrans" presStyleCnt="0"/>
      <dgm:spPr/>
    </dgm:pt>
    <dgm:pt modelId="{0DE92F55-8D41-4D33-A307-A55A793E83FE}" type="pres">
      <dgm:prSet presAssocID="{AC3060A8-3C1A-465F-8329-C26AEBDEF6C4}" presName="compNode" presStyleCnt="0"/>
      <dgm:spPr/>
    </dgm:pt>
    <dgm:pt modelId="{24D4A8B8-671F-4872-A415-890C36F7767D}" type="pres">
      <dgm:prSet presAssocID="{AC3060A8-3C1A-465F-8329-C26AEBDEF6C4}" presName="iconBgRect" presStyleLbl="bgShp" presStyleIdx="4" presStyleCnt="7"/>
      <dgm:spPr/>
    </dgm:pt>
    <dgm:pt modelId="{17DEFD93-BF40-4563-8FC5-8F9DE51237BD}" type="pres">
      <dgm:prSet presAssocID="{AC3060A8-3C1A-465F-8329-C26AEBDEF6C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6FD44AC4-50DA-439F-AC95-8C0469911663}" type="pres">
      <dgm:prSet presAssocID="{AC3060A8-3C1A-465F-8329-C26AEBDEF6C4}" presName="spaceRect" presStyleCnt="0"/>
      <dgm:spPr/>
    </dgm:pt>
    <dgm:pt modelId="{D9C09EC5-F704-4306-9496-4266C5F9202D}" type="pres">
      <dgm:prSet presAssocID="{AC3060A8-3C1A-465F-8329-C26AEBDEF6C4}" presName="textRect" presStyleLbl="revTx" presStyleIdx="4" presStyleCnt="7">
        <dgm:presLayoutVars>
          <dgm:chMax val="1"/>
          <dgm:chPref val="1"/>
        </dgm:presLayoutVars>
      </dgm:prSet>
      <dgm:spPr/>
    </dgm:pt>
    <dgm:pt modelId="{334B5FF3-C731-4E80-B2FC-15799A9502D1}" type="pres">
      <dgm:prSet presAssocID="{E7CC55C4-DCBB-4014-A0C2-ACB37F5E30B5}" presName="sibTrans" presStyleCnt="0"/>
      <dgm:spPr/>
    </dgm:pt>
    <dgm:pt modelId="{646E174F-BE96-4280-A4AD-CD1F97CEB73A}" type="pres">
      <dgm:prSet presAssocID="{1D216132-B9CE-44DB-9717-FED727E2A9BD}" presName="compNode" presStyleCnt="0"/>
      <dgm:spPr/>
    </dgm:pt>
    <dgm:pt modelId="{AE53F016-4609-486B-A5F4-767C76FF09F7}" type="pres">
      <dgm:prSet presAssocID="{1D216132-B9CE-44DB-9717-FED727E2A9BD}" presName="iconBgRect" presStyleLbl="bgShp" presStyleIdx="5" presStyleCnt="7"/>
      <dgm:spPr/>
    </dgm:pt>
    <dgm:pt modelId="{A79808CF-09FA-44E8-AC0A-0E9C4DF853B7}" type="pres">
      <dgm:prSet presAssocID="{1D216132-B9CE-44DB-9717-FED727E2A9B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ouse"/>
        </a:ext>
      </dgm:extLst>
    </dgm:pt>
    <dgm:pt modelId="{5F36CB65-8652-4A5F-BFF5-08B4A6B6E9E4}" type="pres">
      <dgm:prSet presAssocID="{1D216132-B9CE-44DB-9717-FED727E2A9BD}" presName="spaceRect" presStyleCnt="0"/>
      <dgm:spPr/>
    </dgm:pt>
    <dgm:pt modelId="{2CB76CEF-5322-43BB-84E3-7AD854B8EE0D}" type="pres">
      <dgm:prSet presAssocID="{1D216132-B9CE-44DB-9717-FED727E2A9BD}" presName="textRect" presStyleLbl="revTx" presStyleIdx="5" presStyleCnt="7">
        <dgm:presLayoutVars>
          <dgm:chMax val="1"/>
          <dgm:chPref val="1"/>
        </dgm:presLayoutVars>
      </dgm:prSet>
      <dgm:spPr/>
    </dgm:pt>
    <dgm:pt modelId="{449F179E-EA57-4B28-B117-C62E2EE8EBF1}" type="pres">
      <dgm:prSet presAssocID="{5D81B5AB-C140-4233-BD1E-F31C41D43CEA}" presName="sibTrans" presStyleCnt="0"/>
      <dgm:spPr/>
    </dgm:pt>
    <dgm:pt modelId="{2F0A5D2F-5E5C-40CC-8F49-38D6C25AD63D}" type="pres">
      <dgm:prSet presAssocID="{2F13F83A-1073-4E51-BA75-FFED36561D98}" presName="compNode" presStyleCnt="0"/>
      <dgm:spPr/>
    </dgm:pt>
    <dgm:pt modelId="{EA0D8024-97A1-4237-8B6C-734B1AADA1F6}" type="pres">
      <dgm:prSet presAssocID="{2F13F83A-1073-4E51-BA75-FFED36561D98}" presName="iconBgRect" presStyleLbl="bgShp" presStyleIdx="6" presStyleCnt="7"/>
      <dgm:spPr/>
    </dgm:pt>
    <dgm:pt modelId="{BB243B05-8CC6-431C-8A54-F3F9ADF18ABA}" type="pres">
      <dgm:prSet presAssocID="{2F13F83A-1073-4E51-BA75-FFED36561D9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User"/>
        </a:ext>
      </dgm:extLst>
    </dgm:pt>
    <dgm:pt modelId="{A6ED3673-F7EC-4089-BD03-E1941D33669E}" type="pres">
      <dgm:prSet presAssocID="{2F13F83A-1073-4E51-BA75-FFED36561D98}" presName="spaceRect" presStyleCnt="0"/>
      <dgm:spPr/>
    </dgm:pt>
    <dgm:pt modelId="{152DE66D-4B97-4199-9D8F-6A737A00F5BE}" type="pres">
      <dgm:prSet presAssocID="{2F13F83A-1073-4E51-BA75-FFED36561D98}" presName="textRect" presStyleLbl="revTx" presStyleIdx="6" presStyleCnt="7">
        <dgm:presLayoutVars>
          <dgm:chMax val="1"/>
          <dgm:chPref val="1"/>
        </dgm:presLayoutVars>
      </dgm:prSet>
      <dgm:spPr/>
    </dgm:pt>
  </dgm:ptLst>
  <dgm:cxnLst>
    <dgm:cxn modelId="{5ACC9C15-DB91-44DE-B65D-3A3D98FADC11}" srcId="{E6F7961A-277E-4310-B022-746BDAAF77A0}" destId="{22E59BBD-3EA0-48F1-AEDD-57129D51FBC3}" srcOrd="3" destOrd="0" parTransId="{271BF55B-859D-43F9-BA4F-72285A98CDAF}" sibTransId="{8535BEC5-C72E-4C8E-B1E0-017306DA48B3}"/>
    <dgm:cxn modelId="{D438941E-4638-4330-B82F-7798825203DB}" srcId="{E6F7961A-277E-4310-B022-746BDAAF77A0}" destId="{AC3060A8-3C1A-465F-8329-C26AEBDEF6C4}" srcOrd="4" destOrd="0" parTransId="{710EBE3A-D30D-4278-9EF5-C5390EE10EEB}" sibTransId="{E7CC55C4-DCBB-4014-A0C2-ACB37F5E30B5}"/>
    <dgm:cxn modelId="{0AA3BF2D-E260-4C8F-B41B-52682CF7CD5F}" type="presOf" srcId="{CF3395A7-E63D-4610-8FFD-A790FAF77EC8}" destId="{D942B2A3-8F61-4725-BEA8-BD9E75639CD4}" srcOrd="0" destOrd="0" presId="urn:microsoft.com/office/officeart/2018/5/layout/IconCircleLabelList"/>
    <dgm:cxn modelId="{989F8446-AF2C-47CE-9EE9-1CA811829E22}" type="presOf" srcId="{1D216132-B9CE-44DB-9717-FED727E2A9BD}" destId="{2CB76CEF-5322-43BB-84E3-7AD854B8EE0D}" srcOrd="0" destOrd="0" presId="urn:microsoft.com/office/officeart/2018/5/layout/IconCircleLabelList"/>
    <dgm:cxn modelId="{95158C6B-1BF7-4351-B6E6-613E106B7FF5}" srcId="{E6F7961A-277E-4310-B022-746BDAAF77A0}" destId="{C5F8A1DF-DD3B-4B05-A27A-625CC70CC879}" srcOrd="1" destOrd="0" parTransId="{C245AF9D-E4E8-4E5D-A284-AC1BC3F48814}" sibTransId="{872C350C-0B8D-400A-A441-0BBDE7DC5A0A}"/>
    <dgm:cxn modelId="{63341952-9ADB-47A2-9FD9-B984E75FFE12}" type="presOf" srcId="{2F13F83A-1073-4E51-BA75-FFED36561D98}" destId="{152DE66D-4B97-4199-9D8F-6A737A00F5BE}" srcOrd="0" destOrd="0" presId="urn:microsoft.com/office/officeart/2018/5/layout/IconCircleLabelList"/>
    <dgm:cxn modelId="{EB504777-7267-436A-9952-EF6DEBB94231}" type="presOf" srcId="{C5F8A1DF-DD3B-4B05-A27A-625CC70CC879}" destId="{477DF63D-A043-46FF-A3A6-6C601B415D9E}" srcOrd="0" destOrd="0" presId="urn:microsoft.com/office/officeart/2018/5/layout/IconCircleLabelList"/>
    <dgm:cxn modelId="{4409037B-90E6-4F95-AC78-D317DBF80764}" srcId="{E6F7961A-277E-4310-B022-746BDAAF77A0}" destId="{1D216132-B9CE-44DB-9717-FED727E2A9BD}" srcOrd="5" destOrd="0" parTransId="{C4EC4869-0B90-4BBA-AB15-95DAD0416B26}" sibTransId="{5D81B5AB-C140-4233-BD1E-F31C41D43CEA}"/>
    <dgm:cxn modelId="{FD717390-8E11-4B63-83F1-F5C2D1E9AF39}" type="presOf" srcId="{22E59BBD-3EA0-48F1-AEDD-57129D51FBC3}" destId="{153F26F9-65B2-40C6-97E7-B23B838BB588}" srcOrd="0" destOrd="0" presId="urn:microsoft.com/office/officeart/2018/5/layout/IconCircleLabelList"/>
    <dgm:cxn modelId="{F70B9099-E610-4300-8EE5-810DD246F5AB}" type="presOf" srcId="{37D59B7C-DEE6-47D3-B0B2-76813F0C69FF}" destId="{E665A864-BBAD-4880-99EC-FBE2817525BA}" srcOrd="0" destOrd="0" presId="urn:microsoft.com/office/officeart/2018/5/layout/IconCircleLabelList"/>
    <dgm:cxn modelId="{160086A0-E7CF-41F6-92FE-1944D617F07E}" srcId="{E6F7961A-277E-4310-B022-746BDAAF77A0}" destId="{37D59B7C-DEE6-47D3-B0B2-76813F0C69FF}" srcOrd="2" destOrd="0" parTransId="{9B5206FE-1BA8-40F1-BE94-A8E41C5C64D5}" sibTransId="{8F5B40B5-08BB-41FE-84D0-5A70CE65751C}"/>
    <dgm:cxn modelId="{8764DBA7-9DBB-4C3E-84DD-58F099369FE8}" srcId="{E6F7961A-277E-4310-B022-746BDAAF77A0}" destId="{CF3395A7-E63D-4610-8FFD-A790FAF77EC8}" srcOrd="0" destOrd="0" parTransId="{A32516BD-D255-44C2-B3B1-A392A37210F5}" sibTransId="{60ABD9A4-49BB-4CFF-8C18-CCD03E289B74}"/>
    <dgm:cxn modelId="{7BB566A9-9712-44A7-A26D-84C9B0CEF878}" type="presOf" srcId="{E6F7961A-277E-4310-B022-746BDAAF77A0}" destId="{32F24759-9A47-4FF0-8DEF-8F6EB1ACE4B6}" srcOrd="0" destOrd="0" presId="urn:microsoft.com/office/officeart/2018/5/layout/IconCircleLabelList"/>
    <dgm:cxn modelId="{AA62EED1-8646-40B5-9F6F-9969D84B08DA}" srcId="{E6F7961A-277E-4310-B022-746BDAAF77A0}" destId="{2F13F83A-1073-4E51-BA75-FFED36561D98}" srcOrd="6" destOrd="0" parTransId="{A7EE2C16-BBB2-4F08-8261-1DCAD2DB28E4}" sibTransId="{45A6427B-65A4-40E9-9483-277582811D6A}"/>
    <dgm:cxn modelId="{522D17E3-6776-4F60-85D8-8E1C398360AE}" type="presOf" srcId="{AC3060A8-3C1A-465F-8329-C26AEBDEF6C4}" destId="{D9C09EC5-F704-4306-9496-4266C5F9202D}" srcOrd="0" destOrd="0" presId="urn:microsoft.com/office/officeart/2018/5/layout/IconCircleLabelList"/>
    <dgm:cxn modelId="{F63E863F-3CA5-40FA-9279-364A97AB3720}" type="presParOf" srcId="{32F24759-9A47-4FF0-8DEF-8F6EB1ACE4B6}" destId="{BF115154-C0EE-478B-B5D8-001E7C2C3CEA}" srcOrd="0" destOrd="0" presId="urn:microsoft.com/office/officeart/2018/5/layout/IconCircleLabelList"/>
    <dgm:cxn modelId="{C5147A4E-23BE-4525-AA77-0E0408365E73}" type="presParOf" srcId="{BF115154-C0EE-478B-B5D8-001E7C2C3CEA}" destId="{F3D29204-F3F4-40B5-8ACF-A69208E518F2}" srcOrd="0" destOrd="0" presId="urn:microsoft.com/office/officeart/2018/5/layout/IconCircleLabelList"/>
    <dgm:cxn modelId="{43E882DF-BCE0-47B8-865E-DE67E74F6C81}" type="presParOf" srcId="{BF115154-C0EE-478B-B5D8-001E7C2C3CEA}" destId="{DD281461-0D5F-46A0-AB0A-7A82CC11C89A}" srcOrd="1" destOrd="0" presId="urn:microsoft.com/office/officeart/2018/5/layout/IconCircleLabelList"/>
    <dgm:cxn modelId="{F4327D16-3C27-4782-AA33-BEE55674D69E}" type="presParOf" srcId="{BF115154-C0EE-478B-B5D8-001E7C2C3CEA}" destId="{8A0CF502-D67F-4B18-9A39-AAADDE98D7E5}" srcOrd="2" destOrd="0" presId="urn:microsoft.com/office/officeart/2018/5/layout/IconCircleLabelList"/>
    <dgm:cxn modelId="{F7ECB7BB-8C63-4477-81C9-47BCD4BEAA77}" type="presParOf" srcId="{BF115154-C0EE-478B-B5D8-001E7C2C3CEA}" destId="{D942B2A3-8F61-4725-BEA8-BD9E75639CD4}" srcOrd="3" destOrd="0" presId="urn:microsoft.com/office/officeart/2018/5/layout/IconCircleLabelList"/>
    <dgm:cxn modelId="{53992F4E-6882-4A3B-9372-7E97392E48A8}" type="presParOf" srcId="{32F24759-9A47-4FF0-8DEF-8F6EB1ACE4B6}" destId="{719E3F44-2434-488C-974D-24AFEDA91291}" srcOrd="1" destOrd="0" presId="urn:microsoft.com/office/officeart/2018/5/layout/IconCircleLabelList"/>
    <dgm:cxn modelId="{3998FBDA-AB50-41DF-BB23-9CDE10094D95}" type="presParOf" srcId="{32F24759-9A47-4FF0-8DEF-8F6EB1ACE4B6}" destId="{4C50C5AD-F776-49CF-ACC9-3827D93B63FC}" srcOrd="2" destOrd="0" presId="urn:microsoft.com/office/officeart/2018/5/layout/IconCircleLabelList"/>
    <dgm:cxn modelId="{17222D3A-87A5-4E1E-B5EA-954B19E470AA}" type="presParOf" srcId="{4C50C5AD-F776-49CF-ACC9-3827D93B63FC}" destId="{51C09E38-FF62-44FB-9182-918F8F5DC007}" srcOrd="0" destOrd="0" presId="urn:microsoft.com/office/officeart/2018/5/layout/IconCircleLabelList"/>
    <dgm:cxn modelId="{9F6E7373-C9E7-4D16-9D72-8723511433D4}" type="presParOf" srcId="{4C50C5AD-F776-49CF-ACC9-3827D93B63FC}" destId="{26FF74AA-3C7C-4D4B-9342-70C1207B1ADB}" srcOrd="1" destOrd="0" presId="urn:microsoft.com/office/officeart/2018/5/layout/IconCircleLabelList"/>
    <dgm:cxn modelId="{855867D4-4DD6-44E9-A79E-A24E43FCAB6A}" type="presParOf" srcId="{4C50C5AD-F776-49CF-ACC9-3827D93B63FC}" destId="{5F2F5662-E93F-4A9C-8A5D-E7D0B6F71BC6}" srcOrd="2" destOrd="0" presId="urn:microsoft.com/office/officeart/2018/5/layout/IconCircleLabelList"/>
    <dgm:cxn modelId="{1C49B47A-0D8E-4EFD-9765-6A3F551C840D}" type="presParOf" srcId="{4C50C5AD-F776-49CF-ACC9-3827D93B63FC}" destId="{477DF63D-A043-46FF-A3A6-6C601B415D9E}" srcOrd="3" destOrd="0" presId="urn:microsoft.com/office/officeart/2018/5/layout/IconCircleLabelList"/>
    <dgm:cxn modelId="{438160B3-82CE-4098-9D42-84CE34552D24}" type="presParOf" srcId="{32F24759-9A47-4FF0-8DEF-8F6EB1ACE4B6}" destId="{A140BD3C-C417-4F3D-B222-7C1D29CE752D}" srcOrd="3" destOrd="0" presId="urn:microsoft.com/office/officeart/2018/5/layout/IconCircleLabelList"/>
    <dgm:cxn modelId="{1C48EA18-AEDA-4B49-9E4C-6389C3E959B0}" type="presParOf" srcId="{32F24759-9A47-4FF0-8DEF-8F6EB1ACE4B6}" destId="{8BD0470D-421D-42AD-B060-FA1ECE4A2E8B}" srcOrd="4" destOrd="0" presId="urn:microsoft.com/office/officeart/2018/5/layout/IconCircleLabelList"/>
    <dgm:cxn modelId="{0BEF7990-12DA-4C68-BEB9-36518C78BBD8}" type="presParOf" srcId="{8BD0470D-421D-42AD-B060-FA1ECE4A2E8B}" destId="{40FC8E71-06F2-4626-A423-EA7CB1DAB91F}" srcOrd="0" destOrd="0" presId="urn:microsoft.com/office/officeart/2018/5/layout/IconCircleLabelList"/>
    <dgm:cxn modelId="{5F0CEFCD-BC0D-4784-801F-A490842AF162}" type="presParOf" srcId="{8BD0470D-421D-42AD-B060-FA1ECE4A2E8B}" destId="{EDFF5B9D-F5E5-4E81-8A42-CFE088EE3586}" srcOrd="1" destOrd="0" presId="urn:microsoft.com/office/officeart/2018/5/layout/IconCircleLabelList"/>
    <dgm:cxn modelId="{E2755DE1-7CF0-44EF-A4B3-92BCBC273E16}" type="presParOf" srcId="{8BD0470D-421D-42AD-B060-FA1ECE4A2E8B}" destId="{DC262D63-854D-46DC-B61F-FE8751C201F1}" srcOrd="2" destOrd="0" presId="urn:microsoft.com/office/officeart/2018/5/layout/IconCircleLabelList"/>
    <dgm:cxn modelId="{5C6ED770-A929-4ED6-8C52-3EB7D92B0CCC}" type="presParOf" srcId="{8BD0470D-421D-42AD-B060-FA1ECE4A2E8B}" destId="{E665A864-BBAD-4880-99EC-FBE2817525BA}" srcOrd="3" destOrd="0" presId="urn:microsoft.com/office/officeart/2018/5/layout/IconCircleLabelList"/>
    <dgm:cxn modelId="{C86ED833-3E71-4FB4-A294-E9F3D38122B3}" type="presParOf" srcId="{32F24759-9A47-4FF0-8DEF-8F6EB1ACE4B6}" destId="{968C3AEA-B468-4355-B790-532592F26E05}" srcOrd="5" destOrd="0" presId="urn:microsoft.com/office/officeart/2018/5/layout/IconCircleLabelList"/>
    <dgm:cxn modelId="{4DD534DA-1D12-4229-8940-18F4E458E7BA}" type="presParOf" srcId="{32F24759-9A47-4FF0-8DEF-8F6EB1ACE4B6}" destId="{0BB06905-DE26-4C02-9270-758A38DC1ED9}" srcOrd="6" destOrd="0" presId="urn:microsoft.com/office/officeart/2018/5/layout/IconCircleLabelList"/>
    <dgm:cxn modelId="{99968924-FF11-4688-8720-1CC9B5C64F73}" type="presParOf" srcId="{0BB06905-DE26-4C02-9270-758A38DC1ED9}" destId="{11A69089-FFB1-4660-B0E6-58B35FEE2797}" srcOrd="0" destOrd="0" presId="urn:microsoft.com/office/officeart/2018/5/layout/IconCircleLabelList"/>
    <dgm:cxn modelId="{7764C820-3846-4A1C-9A89-E8BC7CF77379}" type="presParOf" srcId="{0BB06905-DE26-4C02-9270-758A38DC1ED9}" destId="{5DF877F4-42B5-41EB-8286-2D1182564B5D}" srcOrd="1" destOrd="0" presId="urn:microsoft.com/office/officeart/2018/5/layout/IconCircleLabelList"/>
    <dgm:cxn modelId="{527E2E8C-FE56-4F9B-B868-3C9D0B6A4A0F}" type="presParOf" srcId="{0BB06905-DE26-4C02-9270-758A38DC1ED9}" destId="{B1F618F9-1EED-489C-BF37-31C2A720246F}" srcOrd="2" destOrd="0" presId="urn:microsoft.com/office/officeart/2018/5/layout/IconCircleLabelList"/>
    <dgm:cxn modelId="{65D6C4CB-91E0-4865-8C01-7EB673E4D311}" type="presParOf" srcId="{0BB06905-DE26-4C02-9270-758A38DC1ED9}" destId="{153F26F9-65B2-40C6-97E7-B23B838BB588}" srcOrd="3" destOrd="0" presId="urn:microsoft.com/office/officeart/2018/5/layout/IconCircleLabelList"/>
    <dgm:cxn modelId="{54A1FC83-3A76-4635-BD1F-64341BC0748C}" type="presParOf" srcId="{32F24759-9A47-4FF0-8DEF-8F6EB1ACE4B6}" destId="{A3100C0C-AE3D-44DD-A01F-235BA5B306B4}" srcOrd="7" destOrd="0" presId="urn:microsoft.com/office/officeart/2018/5/layout/IconCircleLabelList"/>
    <dgm:cxn modelId="{CCADB2D5-7304-413D-972F-7C36BB0079D2}" type="presParOf" srcId="{32F24759-9A47-4FF0-8DEF-8F6EB1ACE4B6}" destId="{0DE92F55-8D41-4D33-A307-A55A793E83FE}" srcOrd="8" destOrd="0" presId="urn:microsoft.com/office/officeart/2018/5/layout/IconCircleLabelList"/>
    <dgm:cxn modelId="{4728E083-A68B-4640-B98F-41A0C5DEC4F7}" type="presParOf" srcId="{0DE92F55-8D41-4D33-A307-A55A793E83FE}" destId="{24D4A8B8-671F-4872-A415-890C36F7767D}" srcOrd="0" destOrd="0" presId="urn:microsoft.com/office/officeart/2018/5/layout/IconCircleLabelList"/>
    <dgm:cxn modelId="{0F3E8FF8-F17F-4EDC-AD97-46E2C25251DC}" type="presParOf" srcId="{0DE92F55-8D41-4D33-A307-A55A793E83FE}" destId="{17DEFD93-BF40-4563-8FC5-8F9DE51237BD}" srcOrd="1" destOrd="0" presId="urn:microsoft.com/office/officeart/2018/5/layout/IconCircleLabelList"/>
    <dgm:cxn modelId="{D2CFEB2F-3B62-42DF-8152-168E6D1F6C77}" type="presParOf" srcId="{0DE92F55-8D41-4D33-A307-A55A793E83FE}" destId="{6FD44AC4-50DA-439F-AC95-8C0469911663}" srcOrd="2" destOrd="0" presId="urn:microsoft.com/office/officeart/2018/5/layout/IconCircleLabelList"/>
    <dgm:cxn modelId="{7FE04632-B674-4503-88D5-DD00ADD51334}" type="presParOf" srcId="{0DE92F55-8D41-4D33-A307-A55A793E83FE}" destId="{D9C09EC5-F704-4306-9496-4266C5F9202D}" srcOrd="3" destOrd="0" presId="urn:microsoft.com/office/officeart/2018/5/layout/IconCircleLabelList"/>
    <dgm:cxn modelId="{8A907A6B-4A16-451E-9D60-9AA630D18FC4}" type="presParOf" srcId="{32F24759-9A47-4FF0-8DEF-8F6EB1ACE4B6}" destId="{334B5FF3-C731-4E80-B2FC-15799A9502D1}" srcOrd="9" destOrd="0" presId="urn:microsoft.com/office/officeart/2018/5/layout/IconCircleLabelList"/>
    <dgm:cxn modelId="{5A878B71-ACD1-4D02-BEC3-588DF2CFD973}" type="presParOf" srcId="{32F24759-9A47-4FF0-8DEF-8F6EB1ACE4B6}" destId="{646E174F-BE96-4280-A4AD-CD1F97CEB73A}" srcOrd="10" destOrd="0" presId="urn:microsoft.com/office/officeart/2018/5/layout/IconCircleLabelList"/>
    <dgm:cxn modelId="{9399D995-98BE-4E3D-85AB-B239D9968698}" type="presParOf" srcId="{646E174F-BE96-4280-A4AD-CD1F97CEB73A}" destId="{AE53F016-4609-486B-A5F4-767C76FF09F7}" srcOrd="0" destOrd="0" presId="urn:microsoft.com/office/officeart/2018/5/layout/IconCircleLabelList"/>
    <dgm:cxn modelId="{F112F18C-D077-403F-AA27-A1C4655ED336}" type="presParOf" srcId="{646E174F-BE96-4280-A4AD-CD1F97CEB73A}" destId="{A79808CF-09FA-44E8-AC0A-0E9C4DF853B7}" srcOrd="1" destOrd="0" presId="urn:microsoft.com/office/officeart/2018/5/layout/IconCircleLabelList"/>
    <dgm:cxn modelId="{6A76BA5A-C253-4203-A364-2ECEB41F500D}" type="presParOf" srcId="{646E174F-BE96-4280-A4AD-CD1F97CEB73A}" destId="{5F36CB65-8652-4A5F-BFF5-08B4A6B6E9E4}" srcOrd="2" destOrd="0" presId="urn:microsoft.com/office/officeart/2018/5/layout/IconCircleLabelList"/>
    <dgm:cxn modelId="{1DA5211B-B9B4-4E25-A324-A5C203A1B1DF}" type="presParOf" srcId="{646E174F-BE96-4280-A4AD-CD1F97CEB73A}" destId="{2CB76CEF-5322-43BB-84E3-7AD854B8EE0D}" srcOrd="3" destOrd="0" presId="urn:microsoft.com/office/officeart/2018/5/layout/IconCircleLabelList"/>
    <dgm:cxn modelId="{155E6A0B-87BB-4BDE-9C9B-D12D7D73F028}" type="presParOf" srcId="{32F24759-9A47-4FF0-8DEF-8F6EB1ACE4B6}" destId="{449F179E-EA57-4B28-B117-C62E2EE8EBF1}" srcOrd="11" destOrd="0" presId="urn:microsoft.com/office/officeart/2018/5/layout/IconCircleLabelList"/>
    <dgm:cxn modelId="{1E83BBEA-142A-4ED2-9A81-0AD388CB3F74}" type="presParOf" srcId="{32F24759-9A47-4FF0-8DEF-8F6EB1ACE4B6}" destId="{2F0A5D2F-5E5C-40CC-8F49-38D6C25AD63D}" srcOrd="12" destOrd="0" presId="urn:microsoft.com/office/officeart/2018/5/layout/IconCircleLabelList"/>
    <dgm:cxn modelId="{E1AB4901-C061-4D2C-948A-2DECDDFD04C2}" type="presParOf" srcId="{2F0A5D2F-5E5C-40CC-8F49-38D6C25AD63D}" destId="{EA0D8024-97A1-4237-8B6C-734B1AADA1F6}" srcOrd="0" destOrd="0" presId="urn:microsoft.com/office/officeart/2018/5/layout/IconCircleLabelList"/>
    <dgm:cxn modelId="{2A99FE3F-5351-424F-93B9-EE5ADCA78718}" type="presParOf" srcId="{2F0A5D2F-5E5C-40CC-8F49-38D6C25AD63D}" destId="{BB243B05-8CC6-431C-8A54-F3F9ADF18ABA}" srcOrd="1" destOrd="0" presId="urn:microsoft.com/office/officeart/2018/5/layout/IconCircleLabelList"/>
    <dgm:cxn modelId="{7D9A6778-E8B3-496A-A4D5-E6070B548A57}" type="presParOf" srcId="{2F0A5D2F-5E5C-40CC-8F49-38D6C25AD63D}" destId="{A6ED3673-F7EC-4089-BD03-E1941D33669E}" srcOrd="2" destOrd="0" presId="urn:microsoft.com/office/officeart/2018/5/layout/IconCircleLabelList"/>
    <dgm:cxn modelId="{D9288294-1D4C-4E74-B418-78E8D74C7CC0}" type="presParOf" srcId="{2F0A5D2F-5E5C-40CC-8F49-38D6C25AD63D}" destId="{152DE66D-4B97-4199-9D8F-6A737A00F5B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14E2B-E399-4C08-91F1-8BDF586094E6}" type="doc">
      <dgm:prSet loTypeId="urn:microsoft.com/office/officeart/2005/8/layout/process1" loCatId="process" qsTypeId="urn:microsoft.com/office/officeart/2005/8/quickstyle/simple2" qsCatId="simple" csTypeId="urn:microsoft.com/office/officeart/2005/8/colors/colorful2" csCatId="colorful"/>
      <dgm:spPr/>
      <dgm:t>
        <a:bodyPr/>
        <a:lstStyle/>
        <a:p>
          <a:endParaRPr lang="en-US"/>
        </a:p>
      </dgm:t>
    </dgm:pt>
    <dgm:pt modelId="{B7413D31-9166-4520-B5FF-97FA760D55D6}">
      <dgm:prSet/>
      <dgm:spPr/>
      <dgm:t>
        <a:bodyPr/>
        <a:lstStyle/>
        <a:p>
          <a:r>
            <a:rPr lang="en-US" dirty="0"/>
            <a:t>Able to advise client on global regulatory developments</a:t>
          </a:r>
        </a:p>
      </dgm:t>
    </dgm:pt>
    <dgm:pt modelId="{93AD9035-2217-4EA0-9DCB-A8247FF5F068}" type="parTrans" cxnId="{058E0F4E-CCC2-400D-98D6-CF3CCAEAE514}">
      <dgm:prSet/>
      <dgm:spPr/>
      <dgm:t>
        <a:bodyPr/>
        <a:lstStyle/>
        <a:p>
          <a:endParaRPr lang="en-US"/>
        </a:p>
      </dgm:t>
    </dgm:pt>
    <dgm:pt modelId="{3BA4520C-77D8-400D-9D5D-CF1EF07A5A64}" type="sibTrans" cxnId="{058E0F4E-CCC2-400D-98D6-CF3CCAEAE514}">
      <dgm:prSet/>
      <dgm:spPr/>
      <dgm:t>
        <a:bodyPr/>
        <a:lstStyle/>
        <a:p>
          <a:endParaRPr lang="en-US" dirty="0"/>
        </a:p>
      </dgm:t>
    </dgm:pt>
    <dgm:pt modelId="{A56B19FB-3EAE-42C5-A1FA-933D0774DDF6}">
      <dgm:prSet/>
      <dgm:spPr/>
      <dgm:t>
        <a:bodyPr/>
        <a:lstStyle/>
        <a:p>
          <a:r>
            <a:rPr lang="en-US" dirty="0"/>
            <a:t>Possesses knowledge of client’s tax jurisdiction laws and regulations, at a high level</a:t>
          </a:r>
        </a:p>
      </dgm:t>
    </dgm:pt>
    <dgm:pt modelId="{41CAC526-C453-4AC2-AD52-546B71A85367}" type="parTrans" cxnId="{5163F242-E316-4310-A652-31D3598CA3BC}">
      <dgm:prSet/>
      <dgm:spPr/>
      <dgm:t>
        <a:bodyPr/>
        <a:lstStyle/>
        <a:p>
          <a:endParaRPr lang="en-US"/>
        </a:p>
      </dgm:t>
    </dgm:pt>
    <dgm:pt modelId="{7E61E137-A805-4138-9663-0882643DB74C}" type="sibTrans" cxnId="{5163F242-E316-4310-A652-31D3598CA3BC}">
      <dgm:prSet/>
      <dgm:spPr/>
      <dgm:t>
        <a:bodyPr/>
        <a:lstStyle/>
        <a:p>
          <a:endParaRPr lang="en-US" dirty="0"/>
        </a:p>
      </dgm:t>
    </dgm:pt>
    <dgm:pt modelId="{503E0216-9AC5-4734-AB50-44972A1DD2EC}">
      <dgm:prSet/>
      <dgm:spPr/>
      <dgm:t>
        <a:bodyPr/>
        <a:lstStyle/>
        <a:p>
          <a:r>
            <a:rPr lang="en-US" dirty="0"/>
            <a:t>Full collaboration with client advisors</a:t>
          </a:r>
        </a:p>
      </dgm:t>
    </dgm:pt>
    <dgm:pt modelId="{1B302DFB-3BEC-4D13-AEFC-B08CDFFBA8A5}" type="parTrans" cxnId="{61AA30F6-A4DD-4D15-BF09-D9F1C6F6DB2C}">
      <dgm:prSet/>
      <dgm:spPr/>
      <dgm:t>
        <a:bodyPr/>
        <a:lstStyle/>
        <a:p>
          <a:endParaRPr lang="en-US"/>
        </a:p>
      </dgm:t>
    </dgm:pt>
    <dgm:pt modelId="{316C0C26-9070-4B73-9013-B73773BF63DA}" type="sibTrans" cxnId="{61AA30F6-A4DD-4D15-BF09-D9F1C6F6DB2C}">
      <dgm:prSet/>
      <dgm:spPr/>
      <dgm:t>
        <a:bodyPr/>
        <a:lstStyle/>
        <a:p>
          <a:endParaRPr lang="en-US" dirty="0"/>
        </a:p>
      </dgm:t>
    </dgm:pt>
    <dgm:pt modelId="{637ED789-BB75-409A-8B55-5086109A807F}">
      <dgm:prSet/>
      <dgm:spPr/>
      <dgm:t>
        <a:bodyPr/>
        <a:lstStyle/>
        <a:p>
          <a:r>
            <a:rPr lang="en-US" dirty="0"/>
            <a:t>Able to effectively connect with the client</a:t>
          </a:r>
        </a:p>
      </dgm:t>
    </dgm:pt>
    <dgm:pt modelId="{22FB4991-DE9C-4908-8C2F-EE5E0F6103A6}" type="parTrans" cxnId="{EBD57190-05DA-47E1-8B34-B153574B6597}">
      <dgm:prSet/>
      <dgm:spPr/>
      <dgm:t>
        <a:bodyPr/>
        <a:lstStyle/>
        <a:p>
          <a:endParaRPr lang="en-US"/>
        </a:p>
      </dgm:t>
    </dgm:pt>
    <dgm:pt modelId="{FFB0FE7D-BB8F-49B4-BF58-0B9DA41F756C}" type="sibTrans" cxnId="{EBD57190-05DA-47E1-8B34-B153574B6597}">
      <dgm:prSet/>
      <dgm:spPr/>
      <dgm:t>
        <a:bodyPr/>
        <a:lstStyle/>
        <a:p>
          <a:endParaRPr lang="en-US" dirty="0"/>
        </a:p>
      </dgm:t>
    </dgm:pt>
    <dgm:pt modelId="{E7FDA947-04CD-4F28-81C5-5F98798F8EA5}">
      <dgm:prSet/>
      <dgm:spPr/>
      <dgm:t>
        <a:bodyPr/>
        <a:lstStyle/>
        <a:p>
          <a:r>
            <a:rPr lang="en-US" dirty="0"/>
            <a:t>Able to effectively manage the relationship with the client and anticipate client’s needs and objectives</a:t>
          </a:r>
        </a:p>
      </dgm:t>
    </dgm:pt>
    <dgm:pt modelId="{1884F3E6-4AD7-46AE-ADAB-5FF8783F5E2B}" type="parTrans" cxnId="{9B81DB3E-31D7-40C7-A4BB-2257AC6225FD}">
      <dgm:prSet/>
      <dgm:spPr/>
      <dgm:t>
        <a:bodyPr/>
        <a:lstStyle/>
        <a:p>
          <a:endParaRPr lang="en-US"/>
        </a:p>
      </dgm:t>
    </dgm:pt>
    <dgm:pt modelId="{F676EC01-25B8-4216-879C-EF17D506764E}" type="sibTrans" cxnId="{9B81DB3E-31D7-40C7-A4BB-2257AC6225FD}">
      <dgm:prSet/>
      <dgm:spPr/>
      <dgm:t>
        <a:bodyPr/>
        <a:lstStyle/>
        <a:p>
          <a:endParaRPr lang="en-US"/>
        </a:p>
      </dgm:t>
    </dgm:pt>
    <dgm:pt modelId="{256CD07C-E38C-4EDB-A9A2-6D00D0463643}" type="pres">
      <dgm:prSet presAssocID="{27714E2B-E399-4C08-91F1-8BDF586094E6}" presName="Name0" presStyleCnt="0">
        <dgm:presLayoutVars>
          <dgm:dir/>
          <dgm:resizeHandles val="exact"/>
        </dgm:presLayoutVars>
      </dgm:prSet>
      <dgm:spPr/>
    </dgm:pt>
    <dgm:pt modelId="{14F3D512-FB88-41FE-94D8-7DAA749A793D}" type="pres">
      <dgm:prSet presAssocID="{B7413D31-9166-4520-B5FF-97FA760D55D6}" presName="node" presStyleLbl="node1" presStyleIdx="0" presStyleCnt="5">
        <dgm:presLayoutVars>
          <dgm:bulletEnabled val="1"/>
        </dgm:presLayoutVars>
      </dgm:prSet>
      <dgm:spPr/>
    </dgm:pt>
    <dgm:pt modelId="{FFFC49DF-FF43-47A6-A6E4-F3E199EDD27B}" type="pres">
      <dgm:prSet presAssocID="{3BA4520C-77D8-400D-9D5D-CF1EF07A5A64}" presName="sibTrans" presStyleLbl="sibTrans2D1" presStyleIdx="0" presStyleCnt="4"/>
      <dgm:spPr/>
    </dgm:pt>
    <dgm:pt modelId="{4D9A0682-80FD-480B-8670-D3036160E12C}" type="pres">
      <dgm:prSet presAssocID="{3BA4520C-77D8-400D-9D5D-CF1EF07A5A64}" presName="connectorText" presStyleLbl="sibTrans2D1" presStyleIdx="0" presStyleCnt="4"/>
      <dgm:spPr/>
    </dgm:pt>
    <dgm:pt modelId="{BF630DCC-DC9E-4C0B-924F-915C23FCA0E1}" type="pres">
      <dgm:prSet presAssocID="{A56B19FB-3EAE-42C5-A1FA-933D0774DDF6}" presName="node" presStyleLbl="node1" presStyleIdx="1" presStyleCnt="5">
        <dgm:presLayoutVars>
          <dgm:bulletEnabled val="1"/>
        </dgm:presLayoutVars>
      </dgm:prSet>
      <dgm:spPr/>
    </dgm:pt>
    <dgm:pt modelId="{DC3B6FC3-6077-473F-9109-A7A728ADC36B}" type="pres">
      <dgm:prSet presAssocID="{7E61E137-A805-4138-9663-0882643DB74C}" presName="sibTrans" presStyleLbl="sibTrans2D1" presStyleIdx="1" presStyleCnt="4"/>
      <dgm:spPr/>
    </dgm:pt>
    <dgm:pt modelId="{B6682704-245D-4EC2-B539-57E4F2ED7D1F}" type="pres">
      <dgm:prSet presAssocID="{7E61E137-A805-4138-9663-0882643DB74C}" presName="connectorText" presStyleLbl="sibTrans2D1" presStyleIdx="1" presStyleCnt="4"/>
      <dgm:spPr/>
    </dgm:pt>
    <dgm:pt modelId="{58BC9BF4-38A6-4F44-B6C5-90CDE5861525}" type="pres">
      <dgm:prSet presAssocID="{503E0216-9AC5-4734-AB50-44972A1DD2EC}" presName="node" presStyleLbl="node1" presStyleIdx="2" presStyleCnt="5">
        <dgm:presLayoutVars>
          <dgm:bulletEnabled val="1"/>
        </dgm:presLayoutVars>
      </dgm:prSet>
      <dgm:spPr/>
    </dgm:pt>
    <dgm:pt modelId="{876AC257-D9E2-41F5-B440-F3D2EDCC1F93}" type="pres">
      <dgm:prSet presAssocID="{316C0C26-9070-4B73-9013-B73773BF63DA}" presName="sibTrans" presStyleLbl="sibTrans2D1" presStyleIdx="2" presStyleCnt="4"/>
      <dgm:spPr/>
    </dgm:pt>
    <dgm:pt modelId="{3C2C4241-A6FA-4DEF-A8CD-E387F6CE2B6C}" type="pres">
      <dgm:prSet presAssocID="{316C0C26-9070-4B73-9013-B73773BF63DA}" presName="connectorText" presStyleLbl="sibTrans2D1" presStyleIdx="2" presStyleCnt="4"/>
      <dgm:spPr/>
    </dgm:pt>
    <dgm:pt modelId="{7C93C007-F727-4EF7-8343-D650AA65906D}" type="pres">
      <dgm:prSet presAssocID="{637ED789-BB75-409A-8B55-5086109A807F}" presName="node" presStyleLbl="node1" presStyleIdx="3" presStyleCnt="5">
        <dgm:presLayoutVars>
          <dgm:bulletEnabled val="1"/>
        </dgm:presLayoutVars>
      </dgm:prSet>
      <dgm:spPr/>
    </dgm:pt>
    <dgm:pt modelId="{FC635350-DEAF-456B-8E4A-3B57F496FDC2}" type="pres">
      <dgm:prSet presAssocID="{FFB0FE7D-BB8F-49B4-BF58-0B9DA41F756C}" presName="sibTrans" presStyleLbl="sibTrans2D1" presStyleIdx="3" presStyleCnt="4"/>
      <dgm:spPr/>
    </dgm:pt>
    <dgm:pt modelId="{415F71CC-3DB6-4754-A41F-10E1F9100695}" type="pres">
      <dgm:prSet presAssocID="{FFB0FE7D-BB8F-49B4-BF58-0B9DA41F756C}" presName="connectorText" presStyleLbl="sibTrans2D1" presStyleIdx="3" presStyleCnt="4"/>
      <dgm:spPr/>
    </dgm:pt>
    <dgm:pt modelId="{F375F5F4-7EAF-4166-9682-F862B9156F95}" type="pres">
      <dgm:prSet presAssocID="{E7FDA947-04CD-4F28-81C5-5F98798F8EA5}" presName="node" presStyleLbl="node1" presStyleIdx="4" presStyleCnt="5">
        <dgm:presLayoutVars>
          <dgm:bulletEnabled val="1"/>
        </dgm:presLayoutVars>
      </dgm:prSet>
      <dgm:spPr/>
    </dgm:pt>
  </dgm:ptLst>
  <dgm:cxnLst>
    <dgm:cxn modelId="{280EC614-9B32-4C2E-9A52-694BDD9E5373}" type="presOf" srcId="{637ED789-BB75-409A-8B55-5086109A807F}" destId="{7C93C007-F727-4EF7-8343-D650AA65906D}" srcOrd="0" destOrd="0" presId="urn:microsoft.com/office/officeart/2005/8/layout/process1"/>
    <dgm:cxn modelId="{30AC9128-406A-49BD-BAC3-317595AA381C}" type="presOf" srcId="{3BA4520C-77D8-400D-9D5D-CF1EF07A5A64}" destId="{FFFC49DF-FF43-47A6-A6E4-F3E199EDD27B}" srcOrd="0" destOrd="0" presId="urn:microsoft.com/office/officeart/2005/8/layout/process1"/>
    <dgm:cxn modelId="{52F15F35-9FE4-4AC8-81D8-192E05B8E70A}" type="presOf" srcId="{27714E2B-E399-4C08-91F1-8BDF586094E6}" destId="{256CD07C-E38C-4EDB-A9A2-6D00D0463643}" srcOrd="0" destOrd="0" presId="urn:microsoft.com/office/officeart/2005/8/layout/process1"/>
    <dgm:cxn modelId="{9B81DB3E-31D7-40C7-A4BB-2257AC6225FD}" srcId="{27714E2B-E399-4C08-91F1-8BDF586094E6}" destId="{E7FDA947-04CD-4F28-81C5-5F98798F8EA5}" srcOrd="4" destOrd="0" parTransId="{1884F3E6-4AD7-46AE-ADAB-5FF8783F5E2B}" sibTransId="{F676EC01-25B8-4216-879C-EF17D506764E}"/>
    <dgm:cxn modelId="{5163F242-E316-4310-A652-31D3598CA3BC}" srcId="{27714E2B-E399-4C08-91F1-8BDF586094E6}" destId="{A56B19FB-3EAE-42C5-A1FA-933D0774DDF6}" srcOrd="1" destOrd="0" parTransId="{41CAC526-C453-4AC2-AD52-546B71A85367}" sibTransId="{7E61E137-A805-4138-9663-0882643DB74C}"/>
    <dgm:cxn modelId="{C7615F4B-3600-404B-A854-8AF10FA7AEA1}" type="presOf" srcId="{316C0C26-9070-4B73-9013-B73773BF63DA}" destId="{876AC257-D9E2-41F5-B440-F3D2EDCC1F93}" srcOrd="0" destOrd="0" presId="urn:microsoft.com/office/officeart/2005/8/layout/process1"/>
    <dgm:cxn modelId="{058E0F4E-CCC2-400D-98D6-CF3CCAEAE514}" srcId="{27714E2B-E399-4C08-91F1-8BDF586094E6}" destId="{B7413D31-9166-4520-B5FF-97FA760D55D6}" srcOrd="0" destOrd="0" parTransId="{93AD9035-2217-4EA0-9DCB-A8247FF5F068}" sibTransId="{3BA4520C-77D8-400D-9D5D-CF1EF07A5A64}"/>
    <dgm:cxn modelId="{5988C54F-0B02-436C-9850-CCF7972A63ED}" type="presOf" srcId="{A56B19FB-3EAE-42C5-A1FA-933D0774DDF6}" destId="{BF630DCC-DC9E-4C0B-924F-915C23FCA0E1}" srcOrd="0" destOrd="0" presId="urn:microsoft.com/office/officeart/2005/8/layout/process1"/>
    <dgm:cxn modelId="{64D12951-F7DD-4A84-B85D-6B7CB4C57229}" type="presOf" srcId="{FFB0FE7D-BB8F-49B4-BF58-0B9DA41F756C}" destId="{415F71CC-3DB6-4754-A41F-10E1F9100695}" srcOrd="1" destOrd="0" presId="urn:microsoft.com/office/officeart/2005/8/layout/process1"/>
    <dgm:cxn modelId="{00892F87-755E-48C2-B1AD-1E64564063FD}" type="presOf" srcId="{B7413D31-9166-4520-B5FF-97FA760D55D6}" destId="{14F3D512-FB88-41FE-94D8-7DAA749A793D}" srcOrd="0" destOrd="0" presId="urn:microsoft.com/office/officeart/2005/8/layout/process1"/>
    <dgm:cxn modelId="{C164E98B-3F1D-4D77-8069-357A07C3D1F8}" type="presOf" srcId="{FFB0FE7D-BB8F-49B4-BF58-0B9DA41F756C}" destId="{FC635350-DEAF-456B-8E4A-3B57F496FDC2}" srcOrd="0" destOrd="0" presId="urn:microsoft.com/office/officeart/2005/8/layout/process1"/>
    <dgm:cxn modelId="{EBD57190-05DA-47E1-8B34-B153574B6597}" srcId="{27714E2B-E399-4C08-91F1-8BDF586094E6}" destId="{637ED789-BB75-409A-8B55-5086109A807F}" srcOrd="3" destOrd="0" parTransId="{22FB4991-DE9C-4908-8C2F-EE5E0F6103A6}" sibTransId="{FFB0FE7D-BB8F-49B4-BF58-0B9DA41F756C}"/>
    <dgm:cxn modelId="{32B82EA3-0658-4222-A696-58A0DECFA94A}" type="presOf" srcId="{7E61E137-A805-4138-9663-0882643DB74C}" destId="{B6682704-245D-4EC2-B539-57E4F2ED7D1F}" srcOrd="1" destOrd="0" presId="urn:microsoft.com/office/officeart/2005/8/layout/process1"/>
    <dgm:cxn modelId="{C7CC76A7-F419-4F6C-A815-508C45BCE4B5}" type="presOf" srcId="{3BA4520C-77D8-400D-9D5D-CF1EF07A5A64}" destId="{4D9A0682-80FD-480B-8670-D3036160E12C}" srcOrd="1" destOrd="0" presId="urn:microsoft.com/office/officeart/2005/8/layout/process1"/>
    <dgm:cxn modelId="{724BFBA9-2DE8-4387-BDBF-4FAB58867C06}" type="presOf" srcId="{E7FDA947-04CD-4F28-81C5-5F98798F8EA5}" destId="{F375F5F4-7EAF-4166-9682-F862B9156F95}" srcOrd="0" destOrd="0" presId="urn:microsoft.com/office/officeart/2005/8/layout/process1"/>
    <dgm:cxn modelId="{7EF5FFB9-A4B9-4FC6-88C9-CB2F2DB92319}" type="presOf" srcId="{503E0216-9AC5-4734-AB50-44972A1DD2EC}" destId="{58BC9BF4-38A6-4F44-B6C5-90CDE5861525}" srcOrd="0" destOrd="0" presId="urn:microsoft.com/office/officeart/2005/8/layout/process1"/>
    <dgm:cxn modelId="{39E1D4C8-D71F-47E6-8195-E68FB6C3B667}" type="presOf" srcId="{7E61E137-A805-4138-9663-0882643DB74C}" destId="{DC3B6FC3-6077-473F-9109-A7A728ADC36B}" srcOrd="0" destOrd="0" presId="urn:microsoft.com/office/officeart/2005/8/layout/process1"/>
    <dgm:cxn modelId="{C01F73DA-25EA-49B8-A97C-3CB6D7F9D71C}" type="presOf" srcId="{316C0C26-9070-4B73-9013-B73773BF63DA}" destId="{3C2C4241-A6FA-4DEF-A8CD-E387F6CE2B6C}" srcOrd="1" destOrd="0" presId="urn:microsoft.com/office/officeart/2005/8/layout/process1"/>
    <dgm:cxn modelId="{61AA30F6-A4DD-4D15-BF09-D9F1C6F6DB2C}" srcId="{27714E2B-E399-4C08-91F1-8BDF586094E6}" destId="{503E0216-9AC5-4734-AB50-44972A1DD2EC}" srcOrd="2" destOrd="0" parTransId="{1B302DFB-3BEC-4D13-AEFC-B08CDFFBA8A5}" sibTransId="{316C0C26-9070-4B73-9013-B73773BF63DA}"/>
    <dgm:cxn modelId="{7E4CF560-E567-44FF-AAF4-CA7F3918AADD}" type="presParOf" srcId="{256CD07C-E38C-4EDB-A9A2-6D00D0463643}" destId="{14F3D512-FB88-41FE-94D8-7DAA749A793D}" srcOrd="0" destOrd="0" presId="urn:microsoft.com/office/officeart/2005/8/layout/process1"/>
    <dgm:cxn modelId="{7A75413B-9A31-42A4-94EE-4EB37A3396A4}" type="presParOf" srcId="{256CD07C-E38C-4EDB-A9A2-6D00D0463643}" destId="{FFFC49DF-FF43-47A6-A6E4-F3E199EDD27B}" srcOrd="1" destOrd="0" presId="urn:microsoft.com/office/officeart/2005/8/layout/process1"/>
    <dgm:cxn modelId="{2D5DF6E7-3801-4261-AA9A-315A35719C52}" type="presParOf" srcId="{FFFC49DF-FF43-47A6-A6E4-F3E199EDD27B}" destId="{4D9A0682-80FD-480B-8670-D3036160E12C}" srcOrd="0" destOrd="0" presId="urn:microsoft.com/office/officeart/2005/8/layout/process1"/>
    <dgm:cxn modelId="{066AE8B4-024B-4353-94F9-9974368DD066}" type="presParOf" srcId="{256CD07C-E38C-4EDB-A9A2-6D00D0463643}" destId="{BF630DCC-DC9E-4C0B-924F-915C23FCA0E1}" srcOrd="2" destOrd="0" presId="urn:microsoft.com/office/officeart/2005/8/layout/process1"/>
    <dgm:cxn modelId="{BAE0AAB9-6C0B-483F-B443-59294C960EE6}" type="presParOf" srcId="{256CD07C-E38C-4EDB-A9A2-6D00D0463643}" destId="{DC3B6FC3-6077-473F-9109-A7A728ADC36B}" srcOrd="3" destOrd="0" presId="urn:microsoft.com/office/officeart/2005/8/layout/process1"/>
    <dgm:cxn modelId="{4420A676-792C-4DF4-80F3-41266256735C}" type="presParOf" srcId="{DC3B6FC3-6077-473F-9109-A7A728ADC36B}" destId="{B6682704-245D-4EC2-B539-57E4F2ED7D1F}" srcOrd="0" destOrd="0" presId="urn:microsoft.com/office/officeart/2005/8/layout/process1"/>
    <dgm:cxn modelId="{3209FF67-CBE3-4094-8D6C-F1B1CB08C124}" type="presParOf" srcId="{256CD07C-E38C-4EDB-A9A2-6D00D0463643}" destId="{58BC9BF4-38A6-4F44-B6C5-90CDE5861525}" srcOrd="4" destOrd="0" presId="urn:microsoft.com/office/officeart/2005/8/layout/process1"/>
    <dgm:cxn modelId="{0C72FA06-9367-4A21-B3F6-6B30F2A93285}" type="presParOf" srcId="{256CD07C-E38C-4EDB-A9A2-6D00D0463643}" destId="{876AC257-D9E2-41F5-B440-F3D2EDCC1F93}" srcOrd="5" destOrd="0" presId="urn:microsoft.com/office/officeart/2005/8/layout/process1"/>
    <dgm:cxn modelId="{BDC06EC4-8A69-4A19-A826-CB0706691561}" type="presParOf" srcId="{876AC257-D9E2-41F5-B440-F3D2EDCC1F93}" destId="{3C2C4241-A6FA-4DEF-A8CD-E387F6CE2B6C}" srcOrd="0" destOrd="0" presId="urn:microsoft.com/office/officeart/2005/8/layout/process1"/>
    <dgm:cxn modelId="{44DE3EB1-889E-4C02-9394-5931099FC955}" type="presParOf" srcId="{256CD07C-E38C-4EDB-A9A2-6D00D0463643}" destId="{7C93C007-F727-4EF7-8343-D650AA65906D}" srcOrd="6" destOrd="0" presId="urn:microsoft.com/office/officeart/2005/8/layout/process1"/>
    <dgm:cxn modelId="{FAB2EA64-51FB-42D8-A9D8-85B544374035}" type="presParOf" srcId="{256CD07C-E38C-4EDB-A9A2-6D00D0463643}" destId="{FC635350-DEAF-456B-8E4A-3B57F496FDC2}" srcOrd="7" destOrd="0" presId="urn:microsoft.com/office/officeart/2005/8/layout/process1"/>
    <dgm:cxn modelId="{EF5D5A9D-F20A-4EF4-94AC-6A23657BAFF4}" type="presParOf" srcId="{FC635350-DEAF-456B-8E4A-3B57F496FDC2}" destId="{415F71CC-3DB6-4754-A41F-10E1F9100695}" srcOrd="0" destOrd="0" presId="urn:microsoft.com/office/officeart/2005/8/layout/process1"/>
    <dgm:cxn modelId="{FA7FCF75-6522-4436-B0C7-348507B52654}" type="presParOf" srcId="{256CD07C-E38C-4EDB-A9A2-6D00D0463643}" destId="{F375F5F4-7EAF-4166-9682-F862B9156F9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656C5-4911-4B45-A335-17698990521E}"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8D49563B-6694-4B14-9B5D-A14A644F60C7}">
      <dgm:prSet/>
      <dgm:spPr/>
      <dgm:t>
        <a:bodyPr/>
        <a:lstStyle/>
        <a:p>
          <a:pPr>
            <a:lnSpc>
              <a:spcPct val="100000"/>
            </a:lnSpc>
          </a:pPr>
          <a:r>
            <a:rPr lang="en-US" dirty="0"/>
            <a:t>Succession Planning</a:t>
          </a:r>
        </a:p>
      </dgm:t>
    </dgm:pt>
    <dgm:pt modelId="{D08ECAF4-1ECF-49CE-8075-794D46394BF7}" type="parTrans" cxnId="{CC3C69AD-6E0E-49FF-8CD8-E57F0F2F391F}">
      <dgm:prSet/>
      <dgm:spPr/>
      <dgm:t>
        <a:bodyPr/>
        <a:lstStyle/>
        <a:p>
          <a:endParaRPr lang="en-US"/>
        </a:p>
      </dgm:t>
    </dgm:pt>
    <dgm:pt modelId="{7400A4F0-4069-4892-8ABA-530726FB11F3}" type="sibTrans" cxnId="{CC3C69AD-6E0E-49FF-8CD8-E57F0F2F391F}">
      <dgm:prSet/>
      <dgm:spPr/>
      <dgm:t>
        <a:bodyPr/>
        <a:lstStyle/>
        <a:p>
          <a:pPr>
            <a:lnSpc>
              <a:spcPct val="100000"/>
            </a:lnSpc>
          </a:pPr>
          <a:endParaRPr lang="en-US"/>
        </a:p>
      </dgm:t>
    </dgm:pt>
    <dgm:pt modelId="{22ECD653-102C-4167-8C6E-B497ED238152}">
      <dgm:prSet/>
      <dgm:spPr/>
      <dgm:t>
        <a:bodyPr/>
        <a:lstStyle/>
        <a:p>
          <a:pPr>
            <a:lnSpc>
              <a:spcPct val="100000"/>
            </a:lnSpc>
          </a:pPr>
          <a:r>
            <a:rPr lang="en-US" dirty="0"/>
            <a:t>Asset Protection</a:t>
          </a:r>
        </a:p>
      </dgm:t>
    </dgm:pt>
    <dgm:pt modelId="{2799CC18-C651-4AAB-8C6A-7A5A9A71A749}" type="parTrans" cxnId="{3D2C1938-A192-4155-AB4B-47620897CBB8}">
      <dgm:prSet/>
      <dgm:spPr/>
      <dgm:t>
        <a:bodyPr/>
        <a:lstStyle/>
        <a:p>
          <a:endParaRPr lang="en-US"/>
        </a:p>
      </dgm:t>
    </dgm:pt>
    <dgm:pt modelId="{94D2D5DF-0920-4C8F-8D7D-E9D5C4D137CB}" type="sibTrans" cxnId="{3D2C1938-A192-4155-AB4B-47620897CBB8}">
      <dgm:prSet/>
      <dgm:spPr/>
      <dgm:t>
        <a:bodyPr/>
        <a:lstStyle/>
        <a:p>
          <a:pPr>
            <a:lnSpc>
              <a:spcPct val="100000"/>
            </a:lnSpc>
          </a:pPr>
          <a:endParaRPr lang="en-US"/>
        </a:p>
      </dgm:t>
    </dgm:pt>
    <dgm:pt modelId="{BA144E7F-2501-4150-AD48-5B7E6AE78B26}">
      <dgm:prSet/>
      <dgm:spPr/>
      <dgm:t>
        <a:bodyPr/>
        <a:lstStyle/>
        <a:p>
          <a:pPr>
            <a:lnSpc>
              <a:spcPct val="100000"/>
            </a:lnSpc>
          </a:pPr>
          <a:r>
            <a:rPr lang="en-US" dirty="0"/>
            <a:t>‘Full Toolkit of Solutions”</a:t>
          </a:r>
        </a:p>
      </dgm:t>
    </dgm:pt>
    <dgm:pt modelId="{96292C88-8CD2-4254-89BC-0FBCC124F3DA}" type="parTrans" cxnId="{C8118E59-8C23-4752-B088-A7E4689FFEAB}">
      <dgm:prSet/>
      <dgm:spPr/>
      <dgm:t>
        <a:bodyPr/>
        <a:lstStyle/>
        <a:p>
          <a:endParaRPr lang="en-US"/>
        </a:p>
      </dgm:t>
    </dgm:pt>
    <dgm:pt modelId="{89A18FA4-438C-4929-84F0-25E6CB84BD90}" type="sibTrans" cxnId="{C8118E59-8C23-4752-B088-A7E4689FFEAB}">
      <dgm:prSet/>
      <dgm:spPr/>
      <dgm:t>
        <a:bodyPr/>
        <a:lstStyle/>
        <a:p>
          <a:pPr>
            <a:lnSpc>
              <a:spcPct val="100000"/>
            </a:lnSpc>
          </a:pPr>
          <a:endParaRPr lang="en-US"/>
        </a:p>
      </dgm:t>
    </dgm:pt>
    <dgm:pt modelId="{69F8537C-C561-4133-813D-13F34CE4A6B2}">
      <dgm:prSet/>
      <dgm:spPr/>
      <dgm:t>
        <a:bodyPr/>
        <a:lstStyle/>
        <a:p>
          <a:pPr>
            <a:lnSpc>
              <a:spcPct val="100000"/>
            </a:lnSpc>
          </a:pPr>
          <a:r>
            <a:rPr lang="en-US" dirty="0"/>
            <a:t>High Levels of Customer Service and Standard of Excellence</a:t>
          </a:r>
        </a:p>
      </dgm:t>
    </dgm:pt>
    <dgm:pt modelId="{35D6B266-077A-417E-9A9F-B340C9F4C0BA}" type="parTrans" cxnId="{54E9C99F-4704-4D4A-B5B4-8BBB59023DC6}">
      <dgm:prSet/>
      <dgm:spPr/>
      <dgm:t>
        <a:bodyPr/>
        <a:lstStyle/>
        <a:p>
          <a:endParaRPr lang="en-US"/>
        </a:p>
      </dgm:t>
    </dgm:pt>
    <dgm:pt modelId="{884C4A2D-48A6-4E68-99F2-289B93112F62}" type="sibTrans" cxnId="{54E9C99F-4704-4D4A-B5B4-8BBB59023DC6}">
      <dgm:prSet/>
      <dgm:spPr/>
      <dgm:t>
        <a:bodyPr/>
        <a:lstStyle/>
        <a:p>
          <a:endParaRPr lang="en-US"/>
        </a:p>
      </dgm:t>
    </dgm:pt>
    <dgm:pt modelId="{7337D11B-3E78-4CCE-8600-066DEB64F6EC}" type="pres">
      <dgm:prSet presAssocID="{87B656C5-4911-4B45-A335-17698990521E}" presName="root" presStyleCnt="0">
        <dgm:presLayoutVars>
          <dgm:dir/>
          <dgm:resizeHandles val="exact"/>
        </dgm:presLayoutVars>
      </dgm:prSet>
      <dgm:spPr/>
    </dgm:pt>
    <dgm:pt modelId="{3E57A38D-99EC-41EA-9487-D3F2AB0812C8}" type="pres">
      <dgm:prSet presAssocID="{87B656C5-4911-4B45-A335-17698990521E}" presName="container" presStyleCnt="0">
        <dgm:presLayoutVars>
          <dgm:dir/>
          <dgm:resizeHandles val="exact"/>
        </dgm:presLayoutVars>
      </dgm:prSet>
      <dgm:spPr/>
    </dgm:pt>
    <dgm:pt modelId="{A60A4297-2CB8-4D12-B8EC-FD9C6B097E78}" type="pres">
      <dgm:prSet presAssocID="{8D49563B-6694-4B14-9B5D-A14A644F60C7}" presName="compNode" presStyleCnt="0"/>
      <dgm:spPr/>
    </dgm:pt>
    <dgm:pt modelId="{155A95A4-F595-4892-81A2-EF3379D69CEC}" type="pres">
      <dgm:prSet presAssocID="{8D49563B-6694-4B14-9B5D-A14A644F60C7}" presName="iconBgRect" presStyleLbl="bgShp" presStyleIdx="0" presStyleCnt="4"/>
      <dgm:spPr/>
    </dgm:pt>
    <dgm:pt modelId="{52D1CD58-B958-4C11-975D-73553F4B777F}" type="pres">
      <dgm:prSet presAssocID="{8D49563B-6694-4B14-9B5D-A14A644F60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17EDD1E-DDDA-431E-A4B4-2CEC918EC3DB}" type="pres">
      <dgm:prSet presAssocID="{8D49563B-6694-4B14-9B5D-A14A644F60C7}" presName="spaceRect" presStyleCnt="0"/>
      <dgm:spPr/>
    </dgm:pt>
    <dgm:pt modelId="{B36D6676-FA90-4F86-9747-96356CF1ED9A}" type="pres">
      <dgm:prSet presAssocID="{8D49563B-6694-4B14-9B5D-A14A644F60C7}" presName="textRect" presStyleLbl="revTx" presStyleIdx="0" presStyleCnt="4">
        <dgm:presLayoutVars>
          <dgm:chMax val="1"/>
          <dgm:chPref val="1"/>
        </dgm:presLayoutVars>
      </dgm:prSet>
      <dgm:spPr/>
    </dgm:pt>
    <dgm:pt modelId="{2F0C1054-8807-4477-8DFE-BD68F8524D44}" type="pres">
      <dgm:prSet presAssocID="{7400A4F0-4069-4892-8ABA-530726FB11F3}" presName="sibTrans" presStyleLbl="sibTrans2D1" presStyleIdx="0" presStyleCnt="0"/>
      <dgm:spPr/>
    </dgm:pt>
    <dgm:pt modelId="{47367E27-F25A-4FD1-9F7B-EF2BAF17ED5E}" type="pres">
      <dgm:prSet presAssocID="{22ECD653-102C-4167-8C6E-B497ED238152}" presName="compNode" presStyleCnt="0"/>
      <dgm:spPr/>
    </dgm:pt>
    <dgm:pt modelId="{12D0D17A-43A8-4C10-A386-1963254E1786}" type="pres">
      <dgm:prSet presAssocID="{22ECD653-102C-4167-8C6E-B497ED238152}" presName="iconBgRect" presStyleLbl="bgShp" presStyleIdx="1" presStyleCnt="4"/>
      <dgm:spPr/>
    </dgm:pt>
    <dgm:pt modelId="{D74593F4-441A-4BCA-B22D-0CBB6CBEBDE6}" type="pres">
      <dgm:prSet presAssocID="{22ECD653-102C-4167-8C6E-B497ED23815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54ED8FC1-D7D8-4928-AB2B-7B07F58E62F8}" type="pres">
      <dgm:prSet presAssocID="{22ECD653-102C-4167-8C6E-B497ED238152}" presName="spaceRect" presStyleCnt="0"/>
      <dgm:spPr/>
    </dgm:pt>
    <dgm:pt modelId="{6F1527E7-AB0A-48DF-9C79-FB90628EAC12}" type="pres">
      <dgm:prSet presAssocID="{22ECD653-102C-4167-8C6E-B497ED238152}" presName="textRect" presStyleLbl="revTx" presStyleIdx="1" presStyleCnt="4">
        <dgm:presLayoutVars>
          <dgm:chMax val="1"/>
          <dgm:chPref val="1"/>
        </dgm:presLayoutVars>
      </dgm:prSet>
      <dgm:spPr/>
    </dgm:pt>
    <dgm:pt modelId="{83E52A83-C360-4782-9C76-B194A7B49B2C}" type="pres">
      <dgm:prSet presAssocID="{94D2D5DF-0920-4C8F-8D7D-E9D5C4D137CB}" presName="sibTrans" presStyleLbl="sibTrans2D1" presStyleIdx="0" presStyleCnt="0"/>
      <dgm:spPr/>
    </dgm:pt>
    <dgm:pt modelId="{85B66A2E-C1F6-44AE-B961-DF3DB5B8419A}" type="pres">
      <dgm:prSet presAssocID="{BA144E7F-2501-4150-AD48-5B7E6AE78B26}" presName="compNode" presStyleCnt="0"/>
      <dgm:spPr/>
    </dgm:pt>
    <dgm:pt modelId="{072D203E-BE9F-490E-BE9A-1723B572266E}" type="pres">
      <dgm:prSet presAssocID="{BA144E7F-2501-4150-AD48-5B7E6AE78B26}" presName="iconBgRect" presStyleLbl="bgShp" presStyleIdx="2" presStyleCnt="4"/>
      <dgm:spPr/>
    </dgm:pt>
    <dgm:pt modelId="{C41E368F-0DA3-4164-A200-72B1AA09AFA8}" type="pres">
      <dgm:prSet presAssocID="{BA144E7F-2501-4150-AD48-5B7E6AE78B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FFFE1E38-C552-4371-B4AF-ED131FC2D20A}" type="pres">
      <dgm:prSet presAssocID="{BA144E7F-2501-4150-AD48-5B7E6AE78B26}" presName="spaceRect" presStyleCnt="0"/>
      <dgm:spPr/>
    </dgm:pt>
    <dgm:pt modelId="{69ECA74D-78A1-4493-9F86-6F6185744CCF}" type="pres">
      <dgm:prSet presAssocID="{BA144E7F-2501-4150-AD48-5B7E6AE78B26}" presName="textRect" presStyleLbl="revTx" presStyleIdx="2" presStyleCnt="4">
        <dgm:presLayoutVars>
          <dgm:chMax val="1"/>
          <dgm:chPref val="1"/>
        </dgm:presLayoutVars>
      </dgm:prSet>
      <dgm:spPr/>
    </dgm:pt>
    <dgm:pt modelId="{E1880A04-307F-4F0F-BA2C-54771882A643}" type="pres">
      <dgm:prSet presAssocID="{89A18FA4-438C-4929-84F0-25E6CB84BD90}" presName="sibTrans" presStyleLbl="sibTrans2D1" presStyleIdx="0" presStyleCnt="0"/>
      <dgm:spPr/>
    </dgm:pt>
    <dgm:pt modelId="{25B2A794-A4F8-4F45-A5F0-FCE8C0C661E9}" type="pres">
      <dgm:prSet presAssocID="{69F8537C-C561-4133-813D-13F34CE4A6B2}" presName="compNode" presStyleCnt="0"/>
      <dgm:spPr/>
    </dgm:pt>
    <dgm:pt modelId="{50911926-85AE-47AE-ADBA-A6E58C166C49}" type="pres">
      <dgm:prSet presAssocID="{69F8537C-C561-4133-813D-13F34CE4A6B2}" presName="iconBgRect" presStyleLbl="bgShp" presStyleIdx="3" presStyleCnt="4"/>
      <dgm:spPr/>
    </dgm:pt>
    <dgm:pt modelId="{43787AC8-D5B9-4E13-B817-4CAF84FE1EFC}" type="pres">
      <dgm:prSet presAssocID="{69F8537C-C561-4133-813D-13F34CE4A6B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C14C8EBA-A9B7-49F6-B458-62CC104C3423}" type="pres">
      <dgm:prSet presAssocID="{69F8537C-C561-4133-813D-13F34CE4A6B2}" presName="spaceRect" presStyleCnt="0"/>
      <dgm:spPr/>
    </dgm:pt>
    <dgm:pt modelId="{F6886D0E-F6B0-4B93-AE24-9168F3262495}" type="pres">
      <dgm:prSet presAssocID="{69F8537C-C561-4133-813D-13F34CE4A6B2}" presName="textRect" presStyleLbl="revTx" presStyleIdx="3" presStyleCnt="4">
        <dgm:presLayoutVars>
          <dgm:chMax val="1"/>
          <dgm:chPref val="1"/>
        </dgm:presLayoutVars>
      </dgm:prSet>
      <dgm:spPr/>
    </dgm:pt>
  </dgm:ptLst>
  <dgm:cxnLst>
    <dgm:cxn modelId="{9C70AC17-07B8-4ACF-91A5-71C38CBE6EB7}" type="presOf" srcId="{8D49563B-6694-4B14-9B5D-A14A644F60C7}" destId="{B36D6676-FA90-4F86-9747-96356CF1ED9A}" srcOrd="0" destOrd="0" presId="urn:microsoft.com/office/officeart/2018/2/layout/IconCircleList"/>
    <dgm:cxn modelId="{96A8742B-E782-4E88-BF9C-4149F810CC9A}" type="presOf" srcId="{69F8537C-C561-4133-813D-13F34CE4A6B2}" destId="{F6886D0E-F6B0-4B93-AE24-9168F3262495}" srcOrd="0" destOrd="0" presId="urn:microsoft.com/office/officeart/2018/2/layout/IconCircleList"/>
    <dgm:cxn modelId="{8F32FA35-5C56-43F5-B762-ED8471882B03}" type="presOf" srcId="{87B656C5-4911-4B45-A335-17698990521E}" destId="{7337D11B-3E78-4CCE-8600-066DEB64F6EC}" srcOrd="0" destOrd="0" presId="urn:microsoft.com/office/officeart/2018/2/layout/IconCircleList"/>
    <dgm:cxn modelId="{3D2C1938-A192-4155-AB4B-47620897CBB8}" srcId="{87B656C5-4911-4B45-A335-17698990521E}" destId="{22ECD653-102C-4167-8C6E-B497ED238152}" srcOrd="1" destOrd="0" parTransId="{2799CC18-C651-4AAB-8C6A-7A5A9A71A749}" sibTransId="{94D2D5DF-0920-4C8F-8D7D-E9D5C4D137CB}"/>
    <dgm:cxn modelId="{92759D70-789D-4909-9E24-812D70C5C843}" type="presOf" srcId="{94D2D5DF-0920-4C8F-8D7D-E9D5C4D137CB}" destId="{83E52A83-C360-4782-9C76-B194A7B49B2C}" srcOrd="0" destOrd="0" presId="urn:microsoft.com/office/officeart/2018/2/layout/IconCircleList"/>
    <dgm:cxn modelId="{2A0D1A53-32AC-46BC-BC76-C4E980E79AC5}" type="presOf" srcId="{89A18FA4-438C-4929-84F0-25E6CB84BD90}" destId="{E1880A04-307F-4F0F-BA2C-54771882A643}" srcOrd="0" destOrd="0" presId="urn:microsoft.com/office/officeart/2018/2/layout/IconCircleList"/>
    <dgm:cxn modelId="{C8118E59-8C23-4752-B088-A7E4689FFEAB}" srcId="{87B656C5-4911-4B45-A335-17698990521E}" destId="{BA144E7F-2501-4150-AD48-5B7E6AE78B26}" srcOrd="2" destOrd="0" parTransId="{96292C88-8CD2-4254-89BC-0FBCC124F3DA}" sibTransId="{89A18FA4-438C-4929-84F0-25E6CB84BD90}"/>
    <dgm:cxn modelId="{39A9228F-C989-4662-85C5-D62BB6803421}" type="presOf" srcId="{7400A4F0-4069-4892-8ABA-530726FB11F3}" destId="{2F0C1054-8807-4477-8DFE-BD68F8524D44}" srcOrd="0" destOrd="0" presId="urn:microsoft.com/office/officeart/2018/2/layout/IconCircleList"/>
    <dgm:cxn modelId="{54E9C99F-4704-4D4A-B5B4-8BBB59023DC6}" srcId="{87B656C5-4911-4B45-A335-17698990521E}" destId="{69F8537C-C561-4133-813D-13F34CE4A6B2}" srcOrd="3" destOrd="0" parTransId="{35D6B266-077A-417E-9A9F-B340C9F4C0BA}" sibTransId="{884C4A2D-48A6-4E68-99F2-289B93112F62}"/>
    <dgm:cxn modelId="{CC3C69AD-6E0E-49FF-8CD8-E57F0F2F391F}" srcId="{87B656C5-4911-4B45-A335-17698990521E}" destId="{8D49563B-6694-4B14-9B5D-A14A644F60C7}" srcOrd="0" destOrd="0" parTransId="{D08ECAF4-1ECF-49CE-8075-794D46394BF7}" sibTransId="{7400A4F0-4069-4892-8ABA-530726FB11F3}"/>
    <dgm:cxn modelId="{AB7DD7EA-90A5-43AD-9B12-FAB597E04ABB}" type="presOf" srcId="{22ECD653-102C-4167-8C6E-B497ED238152}" destId="{6F1527E7-AB0A-48DF-9C79-FB90628EAC12}" srcOrd="0" destOrd="0" presId="urn:microsoft.com/office/officeart/2018/2/layout/IconCircleList"/>
    <dgm:cxn modelId="{3DF49FF5-AC7D-4E2F-92C0-39AA1591CC09}" type="presOf" srcId="{BA144E7F-2501-4150-AD48-5B7E6AE78B26}" destId="{69ECA74D-78A1-4493-9F86-6F6185744CCF}" srcOrd="0" destOrd="0" presId="urn:microsoft.com/office/officeart/2018/2/layout/IconCircleList"/>
    <dgm:cxn modelId="{CCDEAA0B-6A7F-46B0-A384-FCC5C1C52776}" type="presParOf" srcId="{7337D11B-3E78-4CCE-8600-066DEB64F6EC}" destId="{3E57A38D-99EC-41EA-9487-D3F2AB0812C8}" srcOrd="0" destOrd="0" presId="urn:microsoft.com/office/officeart/2018/2/layout/IconCircleList"/>
    <dgm:cxn modelId="{C5B70EB3-B99A-4C82-9798-1B16D890B8CF}" type="presParOf" srcId="{3E57A38D-99EC-41EA-9487-D3F2AB0812C8}" destId="{A60A4297-2CB8-4D12-B8EC-FD9C6B097E78}" srcOrd="0" destOrd="0" presId="urn:microsoft.com/office/officeart/2018/2/layout/IconCircleList"/>
    <dgm:cxn modelId="{A7C067F0-1328-4C52-8529-DE0649DEAA9E}" type="presParOf" srcId="{A60A4297-2CB8-4D12-B8EC-FD9C6B097E78}" destId="{155A95A4-F595-4892-81A2-EF3379D69CEC}" srcOrd="0" destOrd="0" presId="urn:microsoft.com/office/officeart/2018/2/layout/IconCircleList"/>
    <dgm:cxn modelId="{8BF1BCA5-0E61-43F1-A4F5-A650227B07BE}" type="presParOf" srcId="{A60A4297-2CB8-4D12-B8EC-FD9C6B097E78}" destId="{52D1CD58-B958-4C11-975D-73553F4B777F}" srcOrd="1" destOrd="0" presId="urn:microsoft.com/office/officeart/2018/2/layout/IconCircleList"/>
    <dgm:cxn modelId="{C81991C8-F59A-461A-A36C-D4B1B0A61356}" type="presParOf" srcId="{A60A4297-2CB8-4D12-B8EC-FD9C6B097E78}" destId="{E17EDD1E-DDDA-431E-A4B4-2CEC918EC3DB}" srcOrd="2" destOrd="0" presId="urn:microsoft.com/office/officeart/2018/2/layout/IconCircleList"/>
    <dgm:cxn modelId="{2B8D0A5F-CCF2-4AC6-BCAF-B5D17E118E03}" type="presParOf" srcId="{A60A4297-2CB8-4D12-B8EC-FD9C6B097E78}" destId="{B36D6676-FA90-4F86-9747-96356CF1ED9A}" srcOrd="3" destOrd="0" presId="urn:microsoft.com/office/officeart/2018/2/layout/IconCircleList"/>
    <dgm:cxn modelId="{F6299B16-B592-4D6E-B76E-C4C3F5EF2EAD}" type="presParOf" srcId="{3E57A38D-99EC-41EA-9487-D3F2AB0812C8}" destId="{2F0C1054-8807-4477-8DFE-BD68F8524D44}" srcOrd="1" destOrd="0" presId="urn:microsoft.com/office/officeart/2018/2/layout/IconCircleList"/>
    <dgm:cxn modelId="{73DF0D22-9CCE-4087-BC21-989C48D122C8}" type="presParOf" srcId="{3E57A38D-99EC-41EA-9487-D3F2AB0812C8}" destId="{47367E27-F25A-4FD1-9F7B-EF2BAF17ED5E}" srcOrd="2" destOrd="0" presId="urn:microsoft.com/office/officeart/2018/2/layout/IconCircleList"/>
    <dgm:cxn modelId="{53F776B1-B653-4FB9-A9AE-F2E70A5D8F65}" type="presParOf" srcId="{47367E27-F25A-4FD1-9F7B-EF2BAF17ED5E}" destId="{12D0D17A-43A8-4C10-A386-1963254E1786}" srcOrd="0" destOrd="0" presId="urn:microsoft.com/office/officeart/2018/2/layout/IconCircleList"/>
    <dgm:cxn modelId="{87CD4320-02A8-4A1D-98BE-2B9C98932E91}" type="presParOf" srcId="{47367E27-F25A-4FD1-9F7B-EF2BAF17ED5E}" destId="{D74593F4-441A-4BCA-B22D-0CBB6CBEBDE6}" srcOrd="1" destOrd="0" presId="urn:microsoft.com/office/officeart/2018/2/layout/IconCircleList"/>
    <dgm:cxn modelId="{BD0FDBB8-6D20-4A38-98D5-9C248BF53554}" type="presParOf" srcId="{47367E27-F25A-4FD1-9F7B-EF2BAF17ED5E}" destId="{54ED8FC1-D7D8-4928-AB2B-7B07F58E62F8}" srcOrd="2" destOrd="0" presId="urn:microsoft.com/office/officeart/2018/2/layout/IconCircleList"/>
    <dgm:cxn modelId="{7460052D-D2B7-41A9-9353-2968F99E9651}" type="presParOf" srcId="{47367E27-F25A-4FD1-9F7B-EF2BAF17ED5E}" destId="{6F1527E7-AB0A-48DF-9C79-FB90628EAC12}" srcOrd="3" destOrd="0" presId="urn:microsoft.com/office/officeart/2018/2/layout/IconCircleList"/>
    <dgm:cxn modelId="{B16109A9-D7D7-4622-B253-654A3E3EA7C5}" type="presParOf" srcId="{3E57A38D-99EC-41EA-9487-D3F2AB0812C8}" destId="{83E52A83-C360-4782-9C76-B194A7B49B2C}" srcOrd="3" destOrd="0" presId="urn:microsoft.com/office/officeart/2018/2/layout/IconCircleList"/>
    <dgm:cxn modelId="{3BA37C5E-086B-4CB6-89B6-1A891BBA1EDA}" type="presParOf" srcId="{3E57A38D-99EC-41EA-9487-D3F2AB0812C8}" destId="{85B66A2E-C1F6-44AE-B961-DF3DB5B8419A}" srcOrd="4" destOrd="0" presId="urn:microsoft.com/office/officeart/2018/2/layout/IconCircleList"/>
    <dgm:cxn modelId="{ECABF171-3590-4C23-A95A-25F2949757F7}" type="presParOf" srcId="{85B66A2E-C1F6-44AE-B961-DF3DB5B8419A}" destId="{072D203E-BE9F-490E-BE9A-1723B572266E}" srcOrd="0" destOrd="0" presId="urn:microsoft.com/office/officeart/2018/2/layout/IconCircleList"/>
    <dgm:cxn modelId="{B5CCD862-CB13-4C89-BC91-D1324EBEC1D7}" type="presParOf" srcId="{85B66A2E-C1F6-44AE-B961-DF3DB5B8419A}" destId="{C41E368F-0DA3-4164-A200-72B1AA09AFA8}" srcOrd="1" destOrd="0" presId="urn:microsoft.com/office/officeart/2018/2/layout/IconCircleList"/>
    <dgm:cxn modelId="{DC8CDF0E-23AE-46F2-882D-281376801A06}" type="presParOf" srcId="{85B66A2E-C1F6-44AE-B961-DF3DB5B8419A}" destId="{FFFE1E38-C552-4371-B4AF-ED131FC2D20A}" srcOrd="2" destOrd="0" presId="urn:microsoft.com/office/officeart/2018/2/layout/IconCircleList"/>
    <dgm:cxn modelId="{410282DF-FF62-4459-B988-9A75DD7CA4D3}" type="presParOf" srcId="{85B66A2E-C1F6-44AE-B961-DF3DB5B8419A}" destId="{69ECA74D-78A1-4493-9F86-6F6185744CCF}" srcOrd="3" destOrd="0" presId="urn:microsoft.com/office/officeart/2018/2/layout/IconCircleList"/>
    <dgm:cxn modelId="{D28EF4E0-3624-4588-B356-0CF9711F8EF4}" type="presParOf" srcId="{3E57A38D-99EC-41EA-9487-D3F2AB0812C8}" destId="{E1880A04-307F-4F0F-BA2C-54771882A643}" srcOrd="5" destOrd="0" presId="urn:microsoft.com/office/officeart/2018/2/layout/IconCircleList"/>
    <dgm:cxn modelId="{105E7E60-E08D-48FC-8B8A-B4954FCF07EF}" type="presParOf" srcId="{3E57A38D-99EC-41EA-9487-D3F2AB0812C8}" destId="{25B2A794-A4F8-4F45-A5F0-FCE8C0C661E9}" srcOrd="6" destOrd="0" presId="urn:microsoft.com/office/officeart/2018/2/layout/IconCircleList"/>
    <dgm:cxn modelId="{1F67CE4E-A28E-4518-ABBA-2155F0D45393}" type="presParOf" srcId="{25B2A794-A4F8-4F45-A5F0-FCE8C0C661E9}" destId="{50911926-85AE-47AE-ADBA-A6E58C166C49}" srcOrd="0" destOrd="0" presId="urn:microsoft.com/office/officeart/2018/2/layout/IconCircleList"/>
    <dgm:cxn modelId="{DC63DC41-8843-4522-95AD-47E3E394C2D5}" type="presParOf" srcId="{25B2A794-A4F8-4F45-A5F0-FCE8C0C661E9}" destId="{43787AC8-D5B9-4E13-B817-4CAF84FE1EFC}" srcOrd="1" destOrd="0" presId="urn:microsoft.com/office/officeart/2018/2/layout/IconCircleList"/>
    <dgm:cxn modelId="{243B2DB0-5715-4B0A-B03C-F1EF0994E653}" type="presParOf" srcId="{25B2A794-A4F8-4F45-A5F0-FCE8C0C661E9}" destId="{C14C8EBA-A9B7-49F6-B458-62CC104C3423}" srcOrd="2" destOrd="0" presId="urn:microsoft.com/office/officeart/2018/2/layout/IconCircleList"/>
    <dgm:cxn modelId="{86C8F7C0-C60A-4E53-8D26-9F7BC8C9CF6E}" type="presParOf" srcId="{25B2A794-A4F8-4F45-A5F0-FCE8C0C661E9}" destId="{F6886D0E-F6B0-4B93-AE24-9168F326249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D9FD4-C54D-42DE-B1C8-652ED6E7E743}">
      <dsp:nvSpPr>
        <dsp:cNvPr id="0" name=""/>
        <dsp:cNvSpPr/>
      </dsp:nvSpPr>
      <dsp:spPr>
        <a:xfrm>
          <a:off x="3691866" y="112932"/>
          <a:ext cx="2336529" cy="233652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kern="1200" dirty="0"/>
            <a:t>50%</a:t>
          </a:r>
        </a:p>
        <a:p>
          <a:pPr marL="0" lvl="0" indent="0" algn="ctr" defTabSz="2400300">
            <a:lnSpc>
              <a:spcPct val="90000"/>
            </a:lnSpc>
            <a:spcBef>
              <a:spcPct val="0"/>
            </a:spcBef>
            <a:spcAft>
              <a:spcPct val="35000"/>
            </a:spcAft>
            <a:buNone/>
          </a:pPr>
          <a:r>
            <a:rPr lang="en-US" sz="1600" kern="1200" dirty="0"/>
            <a:t>attrition rate in wealth transfers*</a:t>
          </a:r>
        </a:p>
      </dsp:txBody>
      <dsp:txXfrm>
        <a:off x="4003403" y="521824"/>
        <a:ext cx="1713454" cy="1051438"/>
      </dsp:txXfrm>
    </dsp:sp>
    <dsp:sp modelId="{54371AC9-B8B9-4342-BE91-A64013B3B43D}">
      <dsp:nvSpPr>
        <dsp:cNvPr id="0" name=""/>
        <dsp:cNvSpPr/>
      </dsp:nvSpPr>
      <dsp:spPr>
        <a:xfrm>
          <a:off x="4860138" y="1650251"/>
          <a:ext cx="2336529" cy="233652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kern="1200" dirty="0"/>
            <a:t>70%</a:t>
          </a:r>
        </a:p>
        <a:p>
          <a:pPr marL="0" lvl="0" indent="0" algn="ctr" defTabSz="2133600">
            <a:lnSpc>
              <a:spcPct val="90000"/>
            </a:lnSpc>
            <a:spcBef>
              <a:spcPct val="0"/>
            </a:spcBef>
            <a:spcAft>
              <a:spcPct val="35000"/>
            </a:spcAft>
            <a:buNone/>
          </a:pPr>
          <a:r>
            <a:rPr lang="en-US" sz="1600" kern="1200" dirty="0"/>
            <a:t>of policyholders are having negative experiences***</a:t>
          </a:r>
        </a:p>
      </dsp:txBody>
      <dsp:txXfrm>
        <a:off x="5574727" y="2253855"/>
        <a:ext cx="1401917" cy="1285091"/>
      </dsp:txXfrm>
    </dsp:sp>
    <dsp:sp modelId="{7B1D6E0D-AC41-4883-8752-F836369756A2}">
      <dsp:nvSpPr>
        <dsp:cNvPr id="0" name=""/>
        <dsp:cNvSpPr/>
      </dsp:nvSpPr>
      <dsp:spPr>
        <a:xfrm>
          <a:off x="2735540" y="1650251"/>
          <a:ext cx="2336529" cy="233652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kern="1200" dirty="0"/>
            <a:t>72%</a:t>
          </a:r>
        </a:p>
        <a:p>
          <a:pPr marL="0" lvl="0" indent="0" algn="ctr" defTabSz="2133600">
            <a:lnSpc>
              <a:spcPct val="90000"/>
            </a:lnSpc>
            <a:spcBef>
              <a:spcPct val="0"/>
            </a:spcBef>
            <a:spcAft>
              <a:spcPct val="35000"/>
            </a:spcAft>
            <a:buNone/>
          </a:pPr>
          <a:r>
            <a:rPr lang="en-US" sz="1600" kern="1200" dirty="0"/>
            <a:t>of customers would rather bank with Google, etc.**</a:t>
          </a:r>
        </a:p>
      </dsp:txBody>
      <dsp:txXfrm>
        <a:off x="2955563" y="2253855"/>
        <a:ext cx="1401917" cy="1285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9204-F3F4-40B5-8ACF-A69208E518F2}">
      <dsp:nvSpPr>
        <dsp:cNvPr id="0" name=""/>
        <dsp:cNvSpPr/>
      </dsp:nvSpPr>
      <dsp:spPr>
        <a:xfrm>
          <a:off x="832516" y="1347"/>
          <a:ext cx="925365" cy="925365"/>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DD281461-0D5F-46A0-AB0A-7A82CC11C89A}">
      <dsp:nvSpPr>
        <dsp:cNvPr id="0" name=""/>
        <dsp:cNvSpPr/>
      </dsp:nvSpPr>
      <dsp:spPr>
        <a:xfrm>
          <a:off x="1029725" y="198556"/>
          <a:ext cx="530947" cy="530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D942B2A3-8F61-4725-BEA8-BD9E75639CD4}">
      <dsp:nvSpPr>
        <dsp:cNvPr id="0" name=""/>
        <dsp:cNvSpPr/>
      </dsp:nvSpPr>
      <dsp:spPr>
        <a:xfrm>
          <a:off x="536703"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Foreign Account Tax Compliance Act (US)</a:t>
          </a:r>
        </a:p>
      </dsp:txBody>
      <dsp:txXfrm>
        <a:off x="536703" y="1214941"/>
        <a:ext cx="1516992" cy="606796"/>
      </dsp:txXfrm>
    </dsp:sp>
    <dsp:sp modelId="{51C09E38-FF62-44FB-9182-918F8F5DC007}">
      <dsp:nvSpPr>
        <dsp:cNvPr id="0" name=""/>
        <dsp:cNvSpPr/>
      </dsp:nvSpPr>
      <dsp:spPr>
        <a:xfrm>
          <a:off x="2614982" y="1347"/>
          <a:ext cx="925365" cy="925365"/>
        </a:xfrm>
        <a:prstGeom prst="ellipse">
          <a:avLst/>
        </a:prstGeom>
        <a:solidFill>
          <a:schemeClr val="accent3">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26FF74AA-3C7C-4D4B-9342-70C1207B1ADB}">
      <dsp:nvSpPr>
        <dsp:cNvPr id="0" name=""/>
        <dsp:cNvSpPr/>
      </dsp:nvSpPr>
      <dsp:spPr>
        <a:xfrm>
          <a:off x="2812191" y="198556"/>
          <a:ext cx="530947" cy="530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477DF63D-A043-46FF-A3A6-6C601B415D9E}">
      <dsp:nvSpPr>
        <dsp:cNvPr id="0" name=""/>
        <dsp:cNvSpPr/>
      </dsp:nvSpPr>
      <dsp:spPr>
        <a:xfrm>
          <a:off x="2319169"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Common Reporting Standard (OECD)</a:t>
          </a:r>
        </a:p>
      </dsp:txBody>
      <dsp:txXfrm>
        <a:off x="2319169" y="1214941"/>
        <a:ext cx="1516992" cy="606796"/>
      </dsp:txXfrm>
    </dsp:sp>
    <dsp:sp modelId="{40FC8E71-06F2-4626-A423-EA7CB1DAB91F}">
      <dsp:nvSpPr>
        <dsp:cNvPr id="0" name=""/>
        <dsp:cNvSpPr/>
      </dsp:nvSpPr>
      <dsp:spPr>
        <a:xfrm>
          <a:off x="4397448" y="1347"/>
          <a:ext cx="925365" cy="925365"/>
        </a:xfrm>
        <a:prstGeom prst="ellipse">
          <a:avLst/>
        </a:prstGeom>
        <a:solidFill>
          <a:schemeClr val="accent4">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EDFF5B9D-F5E5-4E81-8A42-CFE088EE3586}">
      <dsp:nvSpPr>
        <dsp:cNvPr id="0" name=""/>
        <dsp:cNvSpPr/>
      </dsp:nvSpPr>
      <dsp:spPr>
        <a:xfrm>
          <a:off x="4594657" y="198556"/>
          <a:ext cx="530947" cy="530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E665A864-BBAD-4880-99EC-FBE2817525BA}">
      <dsp:nvSpPr>
        <dsp:cNvPr id="0" name=""/>
        <dsp:cNvSpPr/>
      </dsp:nvSpPr>
      <dsp:spPr>
        <a:xfrm>
          <a:off x="4101634"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Base Erosion and Profit Shifting, Action 5</a:t>
          </a:r>
        </a:p>
      </dsp:txBody>
      <dsp:txXfrm>
        <a:off x="4101634" y="1214941"/>
        <a:ext cx="1516992" cy="606796"/>
      </dsp:txXfrm>
    </dsp:sp>
    <dsp:sp modelId="{11A69089-FFB1-4660-B0E6-58B35FEE2797}">
      <dsp:nvSpPr>
        <dsp:cNvPr id="0" name=""/>
        <dsp:cNvSpPr/>
      </dsp:nvSpPr>
      <dsp:spPr>
        <a:xfrm>
          <a:off x="6179914" y="1347"/>
          <a:ext cx="925365" cy="925365"/>
        </a:xfrm>
        <a:prstGeom prst="ellipse">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5DF877F4-42B5-41EB-8286-2D1182564B5D}">
      <dsp:nvSpPr>
        <dsp:cNvPr id="0" name=""/>
        <dsp:cNvSpPr/>
      </dsp:nvSpPr>
      <dsp:spPr>
        <a:xfrm>
          <a:off x="6377123" y="198556"/>
          <a:ext cx="530947" cy="530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153F26F9-65B2-40C6-97E7-B23B838BB588}">
      <dsp:nvSpPr>
        <dsp:cNvPr id="0" name=""/>
        <dsp:cNvSpPr/>
      </dsp:nvSpPr>
      <dsp:spPr>
        <a:xfrm>
          <a:off x="5884100"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Register of Beneficial Owners Bill, 2018, Bahamas</a:t>
          </a:r>
        </a:p>
      </dsp:txBody>
      <dsp:txXfrm>
        <a:off x="5884100" y="1214941"/>
        <a:ext cx="1516992" cy="606796"/>
      </dsp:txXfrm>
    </dsp:sp>
    <dsp:sp modelId="{24D4A8B8-671F-4872-A415-890C36F7767D}">
      <dsp:nvSpPr>
        <dsp:cNvPr id="0" name=""/>
        <dsp:cNvSpPr/>
      </dsp:nvSpPr>
      <dsp:spPr>
        <a:xfrm>
          <a:off x="7962380" y="1347"/>
          <a:ext cx="925365" cy="925365"/>
        </a:xfrm>
        <a:prstGeom prst="ellipse">
          <a:avLst/>
        </a:prstGeom>
        <a:solidFill>
          <a:schemeClr val="accent6">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17DEFD93-BF40-4563-8FC5-8F9DE51237BD}">
      <dsp:nvSpPr>
        <dsp:cNvPr id="0" name=""/>
        <dsp:cNvSpPr/>
      </dsp:nvSpPr>
      <dsp:spPr>
        <a:xfrm>
          <a:off x="8159589" y="198556"/>
          <a:ext cx="530947" cy="530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D9C09EC5-F704-4306-9496-4266C5F9202D}">
      <dsp:nvSpPr>
        <dsp:cNvPr id="0" name=""/>
        <dsp:cNvSpPr/>
      </dsp:nvSpPr>
      <dsp:spPr>
        <a:xfrm>
          <a:off x="7666566"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Multinational Enterprises Bill, 2018, Bahamas</a:t>
          </a:r>
        </a:p>
      </dsp:txBody>
      <dsp:txXfrm>
        <a:off x="7666566" y="1214941"/>
        <a:ext cx="1516992" cy="606796"/>
      </dsp:txXfrm>
    </dsp:sp>
    <dsp:sp modelId="{AE53F016-4609-486B-A5F4-767C76FF09F7}">
      <dsp:nvSpPr>
        <dsp:cNvPr id="0" name=""/>
        <dsp:cNvSpPr/>
      </dsp:nvSpPr>
      <dsp:spPr>
        <a:xfrm>
          <a:off x="3506215" y="2200986"/>
          <a:ext cx="925365" cy="925365"/>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A79808CF-09FA-44E8-AC0A-0E9C4DF853B7}">
      <dsp:nvSpPr>
        <dsp:cNvPr id="0" name=""/>
        <dsp:cNvSpPr/>
      </dsp:nvSpPr>
      <dsp:spPr>
        <a:xfrm>
          <a:off x="3703424" y="2398195"/>
          <a:ext cx="530947" cy="5309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2CB76CEF-5322-43BB-84E3-7AD854B8EE0D}">
      <dsp:nvSpPr>
        <dsp:cNvPr id="0" name=""/>
        <dsp:cNvSpPr/>
      </dsp:nvSpPr>
      <dsp:spPr>
        <a:xfrm>
          <a:off x="3210401"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Knowledge of Laws in Client’s Tax Residence</a:t>
          </a:r>
        </a:p>
      </dsp:txBody>
      <dsp:txXfrm>
        <a:off x="3210401" y="3414580"/>
        <a:ext cx="1516992" cy="606796"/>
      </dsp:txXfrm>
    </dsp:sp>
    <dsp:sp modelId="{EA0D8024-97A1-4237-8B6C-734B1AADA1F6}">
      <dsp:nvSpPr>
        <dsp:cNvPr id="0" name=""/>
        <dsp:cNvSpPr/>
      </dsp:nvSpPr>
      <dsp:spPr>
        <a:xfrm>
          <a:off x="5288681" y="2200986"/>
          <a:ext cx="925365" cy="925365"/>
        </a:xfrm>
        <a:prstGeom prst="ellipse">
          <a:avLst/>
        </a:prstGeom>
        <a:solidFill>
          <a:schemeClr val="accent3">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BB243B05-8CC6-431C-8A54-F3F9ADF18ABA}">
      <dsp:nvSpPr>
        <dsp:cNvPr id="0" name=""/>
        <dsp:cNvSpPr/>
      </dsp:nvSpPr>
      <dsp:spPr>
        <a:xfrm>
          <a:off x="5485890" y="2398195"/>
          <a:ext cx="530947" cy="5309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152DE66D-4B97-4199-9D8F-6A737A00F5BE}">
      <dsp:nvSpPr>
        <dsp:cNvPr id="0" name=""/>
        <dsp:cNvSpPr/>
      </dsp:nvSpPr>
      <dsp:spPr>
        <a:xfrm>
          <a:off x="4992867"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Collaboration with Advisers in Client’s Tax Residence</a:t>
          </a:r>
        </a:p>
      </dsp:txBody>
      <dsp:txXfrm>
        <a:off x="4992867" y="3414580"/>
        <a:ext cx="1516992" cy="606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3D512-FB88-41FE-94D8-7DAA749A793D}">
      <dsp:nvSpPr>
        <dsp:cNvPr id="0" name=""/>
        <dsp:cNvSpPr/>
      </dsp:nvSpPr>
      <dsp:spPr>
        <a:xfrm>
          <a:off x="4746" y="1051447"/>
          <a:ext cx="1471328" cy="191983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Able to advise client on global regulatory developments</a:t>
          </a:r>
        </a:p>
      </dsp:txBody>
      <dsp:txXfrm>
        <a:off x="47840" y="1094541"/>
        <a:ext cx="1385140" cy="1833642"/>
      </dsp:txXfrm>
    </dsp:sp>
    <dsp:sp modelId="{FFFC49DF-FF43-47A6-A6E4-F3E199EDD27B}">
      <dsp:nvSpPr>
        <dsp:cNvPr id="0" name=""/>
        <dsp:cNvSpPr/>
      </dsp:nvSpPr>
      <dsp:spPr>
        <a:xfrm>
          <a:off x="1623207" y="1828917"/>
          <a:ext cx="311921" cy="3648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623207" y="1901895"/>
        <a:ext cx="218345" cy="218933"/>
      </dsp:txXfrm>
    </dsp:sp>
    <dsp:sp modelId="{BF630DCC-DC9E-4C0B-924F-915C23FCA0E1}">
      <dsp:nvSpPr>
        <dsp:cNvPr id="0" name=""/>
        <dsp:cNvSpPr/>
      </dsp:nvSpPr>
      <dsp:spPr>
        <a:xfrm>
          <a:off x="2064606" y="1051447"/>
          <a:ext cx="1471328" cy="1919830"/>
        </a:xfrm>
        <a:prstGeom prst="roundRect">
          <a:avLst>
            <a:gd name="adj" fmla="val 10000"/>
          </a:avLst>
        </a:prstGeom>
        <a:solidFill>
          <a:schemeClr val="accent2">
            <a:hueOff val="-330843"/>
            <a:satOff val="373"/>
            <a:lumOff val="88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Possesses knowledge of client’s tax jurisdiction laws and regulations, at a high level</a:t>
          </a:r>
        </a:p>
      </dsp:txBody>
      <dsp:txXfrm>
        <a:off x="2107700" y="1094541"/>
        <a:ext cx="1385140" cy="1833642"/>
      </dsp:txXfrm>
    </dsp:sp>
    <dsp:sp modelId="{DC3B6FC3-6077-473F-9109-A7A728ADC36B}">
      <dsp:nvSpPr>
        <dsp:cNvPr id="0" name=""/>
        <dsp:cNvSpPr/>
      </dsp:nvSpPr>
      <dsp:spPr>
        <a:xfrm>
          <a:off x="3683068" y="1828917"/>
          <a:ext cx="311921" cy="364889"/>
        </a:xfrm>
        <a:prstGeom prst="rightArrow">
          <a:avLst>
            <a:gd name="adj1" fmla="val 60000"/>
            <a:gd name="adj2" fmla="val 50000"/>
          </a:avLst>
        </a:prstGeom>
        <a:solidFill>
          <a:schemeClr val="accent2">
            <a:hueOff val="-441124"/>
            <a:satOff val="497"/>
            <a:lumOff val="1177"/>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683068" y="1901895"/>
        <a:ext cx="218345" cy="218933"/>
      </dsp:txXfrm>
    </dsp:sp>
    <dsp:sp modelId="{58BC9BF4-38A6-4F44-B6C5-90CDE5861525}">
      <dsp:nvSpPr>
        <dsp:cNvPr id="0" name=""/>
        <dsp:cNvSpPr/>
      </dsp:nvSpPr>
      <dsp:spPr>
        <a:xfrm>
          <a:off x="4124466" y="1051447"/>
          <a:ext cx="1471328" cy="1919830"/>
        </a:xfrm>
        <a:prstGeom prst="roundRect">
          <a:avLst>
            <a:gd name="adj" fmla="val 10000"/>
          </a:avLst>
        </a:prstGeom>
        <a:solidFill>
          <a:schemeClr val="accent2">
            <a:hueOff val="-661686"/>
            <a:satOff val="746"/>
            <a:lumOff val="176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Full collaboration with client advisors</a:t>
          </a:r>
        </a:p>
      </dsp:txBody>
      <dsp:txXfrm>
        <a:off x="4167560" y="1094541"/>
        <a:ext cx="1385140" cy="1833642"/>
      </dsp:txXfrm>
    </dsp:sp>
    <dsp:sp modelId="{876AC257-D9E2-41F5-B440-F3D2EDCC1F93}">
      <dsp:nvSpPr>
        <dsp:cNvPr id="0" name=""/>
        <dsp:cNvSpPr/>
      </dsp:nvSpPr>
      <dsp:spPr>
        <a:xfrm>
          <a:off x="5742928" y="1828917"/>
          <a:ext cx="311921" cy="364889"/>
        </a:xfrm>
        <a:prstGeom prst="rightArrow">
          <a:avLst>
            <a:gd name="adj1" fmla="val 60000"/>
            <a:gd name="adj2" fmla="val 50000"/>
          </a:avLst>
        </a:prstGeom>
        <a:solidFill>
          <a:schemeClr val="accent2">
            <a:hueOff val="-882249"/>
            <a:satOff val="995"/>
            <a:lumOff val="235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742928" y="1901895"/>
        <a:ext cx="218345" cy="218933"/>
      </dsp:txXfrm>
    </dsp:sp>
    <dsp:sp modelId="{7C93C007-F727-4EF7-8343-D650AA65906D}">
      <dsp:nvSpPr>
        <dsp:cNvPr id="0" name=""/>
        <dsp:cNvSpPr/>
      </dsp:nvSpPr>
      <dsp:spPr>
        <a:xfrm>
          <a:off x="6184326" y="1051447"/>
          <a:ext cx="1471328" cy="1919830"/>
        </a:xfrm>
        <a:prstGeom prst="roundRect">
          <a:avLst>
            <a:gd name="adj" fmla="val 10000"/>
          </a:avLst>
        </a:prstGeom>
        <a:solidFill>
          <a:schemeClr val="accent2">
            <a:hueOff val="-992530"/>
            <a:satOff val="1119"/>
            <a:lumOff val="264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Able to effectively connect with the client</a:t>
          </a:r>
        </a:p>
      </dsp:txBody>
      <dsp:txXfrm>
        <a:off x="6227420" y="1094541"/>
        <a:ext cx="1385140" cy="1833642"/>
      </dsp:txXfrm>
    </dsp:sp>
    <dsp:sp modelId="{FC635350-DEAF-456B-8E4A-3B57F496FDC2}">
      <dsp:nvSpPr>
        <dsp:cNvPr id="0" name=""/>
        <dsp:cNvSpPr/>
      </dsp:nvSpPr>
      <dsp:spPr>
        <a:xfrm>
          <a:off x="7802788" y="1828917"/>
          <a:ext cx="311921" cy="364889"/>
        </a:xfrm>
        <a:prstGeom prst="rightArrow">
          <a:avLst>
            <a:gd name="adj1" fmla="val 60000"/>
            <a:gd name="adj2" fmla="val 50000"/>
          </a:avLst>
        </a:prstGeom>
        <a:solidFill>
          <a:schemeClr val="accent2">
            <a:hueOff val="-1323373"/>
            <a:satOff val="1492"/>
            <a:lumOff val="353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7802788" y="1901895"/>
        <a:ext cx="218345" cy="218933"/>
      </dsp:txXfrm>
    </dsp:sp>
    <dsp:sp modelId="{F375F5F4-7EAF-4166-9682-F862B9156F95}">
      <dsp:nvSpPr>
        <dsp:cNvPr id="0" name=""/>
        <dsp:cNvSpPr/>
      </dsp:nvSpPr>
      <dsp:spPr>
        <a:xfrm>
          <a:off x="8244187" y="1051447"/>
          <a:ext cx="1471328" cy="1919830"/>
        </a:xfrm>
        <a:prstGeom prst="roundRect">
          <a:avLst>
            <a:gd name="adj" fmla="val 10000"/>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Able to effectively manage the relationship with the client and anticipate client’s needs and objectives</a:t>
          </a:r>
        </a:p>
      </dsp:txBody>
      <dsp:txXfrm>
        <a:off x="8287281" y="1094541"/>
        <a:ext cx="1385140" cy="18336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A95A4-F595-4892-81A2-EF3379D69CEC}">
      <dsp:nvSpPr>
        <dsp:cNvPr id="0" name=""/>
        <dsp:cNvSpPr/>
      </dsp:nvSpPr>
      <dsp:spPr>
        <a:xfrm>
          <a:off x="276926" y="23126"/>
          <a:ext cx="1369252" cy="1369252"/>
        </a:xfrm>
        <a:prstGeom prst="ellipse">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52D1CD58-B958-4C11-975D-73553F4B777F}">
      <dsp:nvSpPr>
        <dsp:cNvPr id="0" name=""/>
        <dsp:cNvSpPr/>
      </dsp:nvSpPr>
      <dsp:spPr>
        <a:xfrm>
          <a:off x="564469" y="310669"/>
          <a:ext cx="794166" cy="794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B36D6676-FA90-4F86-9747-96356CF1ED9A}">
      <dsp:nvSpPr>
        <dsp:cNvPr id="0" name=""/>
        <dsp:cNvSpPr/>
      </dsp:nvSpPr>
      <dsp:spPr>
        <a:xfrm>
          <a:off x="1939590" y="23126"/>
          <a:ext cx="3227523" cy="136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Succession Planning</a:t>
          </a:r>
        </a:p>
      </dsp:txBody>
      <dsp:txXfrm>
        <a:off x="1939590" y="23126"/>
        <a:ext cx="3227523" cy="1369252"/>
      </dsp:txXfrm>
    </dsp:sp>
    <dsp:sp modelId="{12D0D17A-43A8-4C10-A386-1963254E1786}">
      <dsp:nvSpPr>
        <dsp:cNvPr id="0" name=""/>
        <dsp:cNvSpPr/>
      </dsp:nvSpPr>
      <dsp:spPr>
        <a:xfrm>
          <a:off x="5729485" y="23126"/>
          <a:ext cx="1369252" cy="1369252"/>
        </a:xfrm>
        <a:prstGeom prst="ellipse">
          <a:avLst/>
        </a:prstGeom>
        <a:solidFill>
          <a:schemeClr val="accent3">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D74593F4-441A-4BCA-B22D-0CBB6CBEBDE6}">
      <dsp:nvSpPr>
        <dsp:cNvPr id="0" name=""/>
        <dsp:cNvSpPr/>
      </dsp:nvSpPr>
      <dsp:spPr>
        <a:xfrm>
          <a:off x="6017028" y="310669"/>
          <a:ext cx="794166" cy="794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6F1527E7-AB0A-48DF-9C79-FB90628EAC12}">
      <dsp:nvSpPr>
        <dsp:cNvPr id="0" name=""/>
        <dsp:cNvSpPr/>
      </dsp:nvSpPr>
      <dsp:spPr>
        <a:xfrm>
          <a:off x="7392149" y="23126"/>
          <a:ext cx="3227523" cy="136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Asset Protection</a:t>
          </a:r>
        </a:p>
      </dsp:txBody>
      <dsp:txXfrm>
        <a:off x="7392149" y="23126"/>
        <a:ext cx="3227523" cy="1369252"/>
      </dsp:txXfrm>
    </dsp:sp>
    <dsp:sp modelId="{072D203E-BE9F-490E-BE9A-1723B572266E}">
      <dsp:nvSpPr>
        <dsp:cNvPr id="0" name=""/>
        <dsp:cNvSpPr/>
      </dsp:nvSpPr>
      <dsp:spPr>
        <a:xfrm>
          <a:off x="276926" y="1962751"/>
          <a:ext cx="1369252" cy="1369252"/>
        </a:xfrm>
        <a:prstGeom prst="ellipse">
          <a:avLst/>
        </a:prstGeom>
        <a:solidFill>
          <a:schemeClr val="accent4">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C41E368F-0DA3-4164-A200-72B1AA09AFA8}">
      <dsp:nvSpPr>
        <dsp:cNvPr id="0" name=""/>
        <dsp:cNvSpPr/>
      </dsp:nvSpPr>
      <dsp:spPr>
        <a:xfrm>
          <a:off x="564469" y="2250294"/>
          <a:ext cx="794166" cy="794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69ECA74D-78A1-4493-9F86-6F6185744CCF}">
      <dsp:nvSpPr>
        <dsp:cNvPr id="0" name=""/>
        <dsp:cNvSpPr/>
      </dsp:nvSpPr>
      <dsp:spPr>
        <a:xfrm>
          <a:off x="1939590" y="1962751"/>
          <a:ext cx="3227523" cy="136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‘Full Toolkit of Solutions”</a:t>
          </a:r>
        </a:p>
      </dsp:txBody>
      <dsp:txXfrm>
        <a:off x="1939590" y="1962751"/>
        <a:ext cx="3227523" cy="1369252"/>
      </dsp:txXfrm>
    </dsp:sp>
    <dsp:sp modelId="{50911926-85AE-47AE-ADBA-A6E58C166C49}">
      <dsp:nvSpPr>
        <dsp:cNvPr id="0" name=""/>
        <dsp:cNvSpPr/>
      </dsp:nvSpPr>
      <dsp:spPr>
        <a:xfrm>
          <a:off x="5729485" y="1962751"/>
          <a:ext cx="1369252" cy="1369252"/>
        </a:xfrm>
        <a:prstGeom prst="ellipse">
          <a:avLst/>
        </a:prstGeom>
        <a:solidFill>
          <a:schemeClr val="accent5">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43787AC8-D5B9-4E13-B817-4CAF84FE1EFC}">
      <dsp:nvSpPr>
        <dsp:cNvPr id="0" name=""/>
        <dsp:cNvSpPr/>
      </dsp:nvSpPr>
      <dsp:spPr>
        <a:xfrm>
          <a:off x="6017028" y="2250294"/>
          <a:ext cx="794166" cy="794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F6886D0E-F6B0-4B93-AE24-9168F3262495}">
      <dsp:nvSpPr>
        <dsp:cNvPr id="0" name=""/>
        <dsp:cNvSpPr/>
      </dsp:nvSpPr>
      <dsp:spPr>
        <a:xfrm>
          <a:off x="7392149" y="1962751"/>
          <a:ext cx="3227523" cy="136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High Levels of Customer Service and Standard of Excellence</a:t>
          </a:r>
        </a:p>
      </dsp:txBody>
      <dsp:txXfrm>
        <a:off x="7392149" y="1962751"/>
        <a:ext cx="3227523" cy="136925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0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3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52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742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72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10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064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999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793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1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73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10/12/2018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95849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9">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4501" y="640080"/>
            <a:ext cx="4019429" cy="3339348"/>
          </a:xfrm>
        </p:spPr>
        <p:txBody>
          <a:bodyPr anchor="b">
            <a:normAutofit/>
          </a:bodyPr>
          <a:lstStyle/>
          <a:p>
            <a:r>
              <a:rPr lang="en-US" sz="4400" dirty="0">
                <a:solidFill>
                  <a:srgbClr val="FFFFFF"/>
                </a:solidFill>
              </a:rPr>
              <a:t>THE FUTURE OF FINANCIAL SERVICES THROUGH MY EYES</a:t>
            </a:r>
          </a:p>
        </p:txBody>
      </p:sp>
      <p:sp>
        <p:nvSpPr>
          <p:cNvPr id="3" name="Subtitle 2"/>
          <p:cNvSpPr>
            <a:spLocks noGrp="1"/>
          </p:cNvSpPr>
          <p:nvPr>
            <p:ph type="subTitle" idx="1"/>
          </p:nvPr>
        </p:nvSpPr>
        <p:spPr>
          <a:xfrm>
            <a:off x="638921" y="4315017"/>
            <a:ext cx="4015009" cy="1893939"/>
          </a:xfrm>
        </p:spPr>
        <p:txBody>
          <a:bodyPr anchor="t">
            <a:normAutofit/>
          </a:bodyPr>
          <a:lstStyle/>
          <a:p>
            <a:pPr algn="r"/>
            <a:r>
              <a:rPr lang="en-US" sz="1600" dirty="0">
                <a:solidFill>
                  <a:srgbClr val="FFFFFF"/>
                </a:solidFill>
              </a:rPr>
              <a:t>Dr Iyandra P Bryan</a:t>
            </a:r>
          </a:p>
        </p:txBody>
      </p:sp>
      <p:cxnSp>
        <p:nvCxnSpPr>
          <p:cNvPr id="17" name="Straight Connector 11">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296106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of Financial Services: </a:t>
            </a:r>
            <a:br>
              <a:rPr lang="en-US" dirty="0"/>
            </a:br>
            <a:r>
              <a:rPr lang="en-US" dirty="0"/>
              <a:t>ALTERNATIVE / NONTRADITIONAL FINANCIAL SERVICE PROVIDERS</a:t>
            </a:r>
          </a:p>
        </p:txBody>
      </p:sp>
      <p:sp>
        <p:nvSpPr>
          <p:cNvPr id="4" name="Content Placeholder 2">
            <a:extLst>
              <a:ext uri="{FF2B5EF4-FFF2-40B4-BE49-F238E27FC236}">
                <a16:creationId xmlns:a16="http://schemas.microsoft.com/office/drawing/2014/main" id="{B2B8621D-25D8-4379-9541-DA12C4F66630}"/>
              </a:ext>
            </a:extLst>
          </p:cNvPr>
          <p:cNvSpPr txBox="1">
            <a:spLocks/>
          </p:cNvSpPr>
          <p:nvPr/>
        </p:nvSpPr>
        <p:spPr>
          <a:xfrm>
            <a:off x="1176528" y="2438400"/>
            <a:ext cx="3567750" cy="4023360"/>
          </a:xfrm>
          <a:prstGeom prst="rect">
            <a:avLst/>
          </a:prstGeom>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4400" dirty="0"/>
              <a:t>=&gt; Weak Points and Inefficiencies</a:t>
            </a:r>
          </a:p>
          <a:p>
            <a:r>
              <a:rPr lang="en-US" sz="4400" dirty="0"/>
              <a:t> </a:t>
            </a:r>
            <a:r>
              <a:rPr lang="en-US" sz="4400" b="1" u="sng" dirty="0">
                <a:solidFill>
                  <a:srgbClr val="FF0000"/>
                </a:solidFill>
              </a:rPr>
              <a:t>Drive</a:t>
            </a:r>
            <a:r>
              <a:rPr lang="en-US" sz="4400" dirty="0"/>
              <a:t> Alternative and Nontraditional Financial Service Providers</a:t>
            </a:r>
            <a:endParaRPr lang="en-US" dirty="0"/>
          </a:p>
        </p:txBody>
      </p:sp>
      <p:pic>
        <p:nvPicPr>
          <p:cNvPr id="7" name="Picture 6">
            <a:extLst>
              <a:ext uri="{FF2B5EF4-FFF2-40B4-BE49-F238E27FC236}">
                <a16:creationId xmlns:a16="http://schemas.microsoft.com/office/drawing/2014/main" id="{959D2CD0-5CF4-4328-8EE9-0A52BE053A61}"/>
              </a:ext>
            </a:extLst>
          </p:cNvPr>
          <p:cNvPicPr>
            <a:picLocks noChangeAspect="1"/>
          </p:cNvPicPr>
          <p:nvPr/>
        </p:nvPicPr>
        <p:blipFill>
          <a:blip r:embed="rId2"/>
          <a:stretch>
            <a:fillRect/>
          </a:stretch>
        </p:blipFill>
        <p:spPr>
          <a:xfrm>
            <a:off x="8537314" y="4925572"/>
            <a:ext cx="3654686" cy="1927876"/>
          </a:xfrm>
          <a:prstGeom prst="rect">
            <a:avLst/>
          </a:prstGeom>
        </p:spPr>
      </p:pic>
      <p:pic>
        <p:nvPicPr>
          <p:cNvPr id="6" name="Picture 5">
            <a:extLst>
              <a:ext uri="{FF2B5EF4-FFF2-40B4-BE49-F238E27FC236}">
                <a16:creationId xmlns:a16="http://schemas.microsoft.com/office/drawing/2014/main" id="{BDE1ACB6-7809-4CDA-83BF-C22EC242861C}"/>
              </a:ext>
            </a:extLst>
          </p:cNvPr>
          <p:cNvPicPr>
            <a:picLocks noChangeAspect="1"/>
          </p:cNvPicPr>
          <p:nvPr/>
        </p:nvPicPr>
        <p:blipFill>
          <a:blip r:embed="rId3"/>
          <a:stretch>
            <a:fillRect/>
          </a:stretch>
        </p:blipFill>
        <p:spPr>
          <a:xfrm>
            <a:off x="5183081" y="1504168"/>
            <a:ext cx="3676134" cy="3531658"/>
          </a:xfrm>
          <a:prstGeom prst="rect">
            <a:avLst/>
          </a:prstGeom>
        </p:spPr>
      </p:pic>
    </p:spTree>
    <p:extLst>
      <p:ext uri="{BB962C8B-B14F-4D97-AF65-F5344CB8AC3E}">
        <p14:creationId xmlns:p14="http://schemas.microsoft.com/office/powerpoint/2010/main" val="167123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8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FFFF"/>
                </a:solidFill>
              </a:rPr>
              <a:t>Future of Financial Services</a:t>
            </a:r>
          </a:p>
        </p:txBody>
      </p:sp>
      <p:pic>
        <p:nvPicPr>
          <p:cNvPr id="5" name="Picture 4">
            <a:extLst>
              <a:ext uri="{FF2B5EF4-FFF2-40B4-BE49-F238E27FC236}">
                <a16:creationId xmlns:a16="http://schemas.microsoft.com/office/drawing/2014/main" id="{DB9EF7E6-9BA4-4521-801C-868FB5B6C9C0}"/>
              </a:ext>
            </a:extLst>
          </p:cNvPr>
          <p:cNvPicPr>
            <a:picLocks noChangeAspect="1"/>
          </p:cNvPicPr>
          <p:nvPr/>
        </p:nvPicPr>
        <p:blipFill rotWithShape="1">
          <a:blip r:embed="rId2"/>
          <a:srcRect l="10198" r="-1" b="-1"/>
          <a:stretch/>
        </p:blipFill>
        <p:spPr>
          <a:xfrm>
            <a:off x="327547" y="321733"/>
            <a:ext cx="7058306" cy="4107392"/>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29319" y="917725"/>
            <a:ext cx="3424739" cy="4852362"/>
          </a:xfrm>
        </p:spPr>
        <p:txBody>
          <a:bodyPr anchor="ctr">
            <a:normAutofit/>
          </a:bodyPr>
          <a:lstStyle/>
          <a:p>
            <a:r>
              <a:rPr lang="en-US" sz="3200" i="1" dirty="0">
                <a:solidFill>
                  <a:srgbClr val="FFFFFF"/>
                </a:solidFill>
              </a:rPr>
              <a:t>“</a:t>
            </a:r>
            <a:r>
              <a:rPr lang="en-US" sz="4400" i="1" dirty="0">
                <a:solidFill>
                  <a:srgbClr val="FFFFFF"/>
                </a:solidFill>
              </a:rPr>
              <a:t>Silicon Valley is coming</a:t>
            </a:r>
            <a:r>
              <a:rPr lang="en-US" sz="3200" i="1" dirty="0">
                <a:solidFill>
                  <a:srgbClr val="FFFFFF"/>
                </a:solidFill>
              </a:rPr>
              <a:t>!”</a:t>
            </a:r>
          </a:p>
          <a:p>
            <a:endParaRPr lang="en-US" dirty="0">
              <a:solidFill>
                <a:srgbClr val="FFFFFF"/>
              </a:solidFill>
            </a:endParaRPr>
          </a:p>
          <a:p>
            <a:r>
              <a:rPr lang="en-US" dirty="0">
                <a:solidFill>
                  <a:srgbClr val="FFFFFF"/>
                </a:solidFill>
              </a:rPr>
              <a:t> - Jamie Dimon</a:t>
            </a:r>
          </a:p>
          <a:p>
            <a:r>
              <a:rPr lang="en-US" dirty="0">
                <a:solidFill>
                  <a:srgbClr val="FFFFFF"/>
                </a:solidFill>
              </a:rPr>
              <a:t>CEO, JP Morgan Chase</a:t>
            </a:r>
          </a:p>
        </p:txBody>
      </p:sp>
    </p:spTree>
    <p:extLst>
      <p:ext uri="{BB962C8B-B14F-4D97-AF65-F5344CB8AC3E}">
        <p14:creationId xmlns:p14="http://schemas.microsoft.com/office/powerpoint/2010/main" val="209394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0E5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1024128" y="585216"/>
            <a:ext cx="6007027" cy="1499616"/>
          </a:xfrm>
        </p:spPr>
        <p:txBody>
          <a:bodyPr vert="horz" lIns="91440" tIns="45720" rIns="91440" bIns="45720" rtlCol="0" anchor="ctr">
            <a:normAutofit/>
          </a:bodyPr>
          <a:lstStyle/>
          <a:p>
            <a:r>
              <a:rPr lang="en-US" sz="4300" dirty="0">
                <a:solidFill>
                  <a:srgbClr val="FFFFFF"/>
                </a:solidFill>
              </a:rPr>
              <a:t>Future of Financial Services: </a:t>
            </a:r>
            <a:br>
              <a:rPr lang="en-US" sz="4300" dirty="0">
                <a:solidFill>
                  <a:srgbClr val="FFFFFF"/>
                </a:solidFill>
              </a:rPr>
            </a:br>
            <a:r>
              <a:rPr lang="en-US" sz="4300" dirty="0">
                <a:solidFill>
                  <a:srgbClr val="FFFFFF"/>
                </a:solidFill>
              </a:rPr>
              <a:t>innovation and digitalization</a:t>
            </a:r>
          </a:p>
        </p:txBody>
      </p:sp>
      <p:cxnSp>
        <p:nvCxnSpPr>
          <p:cNvPr id="21" name="Straight Connector 2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B2B8621D-25D8-4379-9541-DA12C4F66630}"/>
              </a:ext>
            </a:extLst>
          </p:cNvPr>
          <p:cNvSpPr txBox="1">
            <a:spLocks/>
          </p:cNvSpPr>
          <p:nvPr/>
        </p:nvSpPr>
        <p:spPr>
          <a:xfrm>
            <a:off x="1024128" y="2286000"/>
            <a:ext cx="6007027"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solidFill>
                  <a:srgbClr val="FFFFFF"/>
                </a:solidFill>
              </a:rPr>
              <a:t>=&gt; Seek out the pain points in our current business models, and alleviate and cure them to pave way for the future.</a:t>
            </a:r>
          </a:p>
          <a:p>
            <a:r>
              <a:rPr lang="en-US" sz="2800" dirty="0">
                <a:solidFill>
                  <a:srgbClr val="FFFFFF"/>
                </a:solidFill>
              </a:rPr>
              <a:t>=&gt; It’s not just about inserting technology into the Bank. It’s about utility and value to the customer.</a:t>
            </a:r>
          </a:p>
        </p:txBody>
      </p:sp>
      <p:pic>
        <p:nvPicPr>
          <p:cNvPr id="5" name="Picture 4" descr="A person holding the hand up&#10;&#10;Description generated with high confidence">
            <a:extLst>
              <a:ext uri="{FF2B5EF4-FFF2-40B4-BE49-F238E27FC236}">
                <a16:creationId xmlns:a16="http://schemas.microsoft.com/office/drawing/2014/main" id="{9D38BCF7-EBAD-46B3-8090-F7FB3E106FAE}"/>
              </a:ext>
            </a:extLst>
          </p:cNvPr>
          <p:cNvPicPr>
            <a:picLocks noChangeAspect="1"/>
          </p:cNvPicPr>
          <p:nvPr/>
        </p:nvPicPr>
        <p:blipFill rotWithShape="1">
          <a:blip r:embed="rId2"/>
          <a:srcRect l="13694" r="10194"/>
          <a:stretch/>
        </p:blipFill>
        <p:spPr>
          <a:xfrm>
            <a:off x="7552266" y="10"/>
            <a:ext cx="4639734" cy="3428990"/>
          </a:xfrm>
          <a:prstGeom prst="rect">
            <a:avLst/>
          </a:prstGeom>
        </p:spPr>
      </p:pic>
      <p:pic>
        <p:nvPicPr>
          <p:cNvPr id="7" name="Picture 6">
            <a:extLst>
              <a:ext uri="{FF2B5EF4-FFF2-40B4-BE49-F238E27FC236}">
                <a16:creationId xmlns:a16="http://schemas.microsoft.com/office/drawing/2014/main" id="{959D2CD0-5CF4-4328-8EE9-0A52BE053A61}"/>
              </a:ext>
            </a:extLst>
          </p:cNvPr>
          <p:cNvPicPr>
            <a:picLocks noChangeAspect="1"/>
          </p:cNvPicPr>
          <p:nvPr/>
        </p:nvPicPr>
        <p:blipFill rotWithShape="1">
          <a:blip r:embed="rId3"/>
          <a:srcRect l="44084" r="20939"/>
          <a:stretch/>
        </p:blipFill>
        <p:spPr>
          <a:xfrm>
            <a:off x="7552266" y="3429000"/>
            <a:ext cx="4639734" cy="3429000"/>
          </a:xfrm>
          <a:prstGeom prst="rect">
            <a:avLst/>
          </a:prstGeom>
        </p:spPr>
      </p:pic>
    </p:spTree>
    <p:extLst>
      <p:ext uri="{BB962C8B-B14F-4D97-AF65-F5344CB8AC3E}">
        <p14:creationId xmlns:p14="http://schemas.microsoft.com/office/powerpoint/2010/main" val="340091511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0E5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1024128" y="585216"/>
            <a:ext cx="6007027" cy="1499616"/>
          </a:xfrm>
        </p:spPr>
        <p:txBody>
          <a:bodyPr vert="horz" lIns="91440" tIns="45720" rIns="91440" bIns="45720" rtlCol="0" anchor="ctr">
            <a:normAutofit/>
          </a:bodyPr>
          <a:lstStyle/>
          <a:p>
            <a:r>
              <a:rPr lang="en-US" sz="4300" dirty="0">
                <a:solidFill>
                  <a:srgbClr val="FFFFFF"/>
                </a:solidFill>
              </a:rPr>
              <a:t>Future of Financial Services: </a:t>
            </a:r>
            <a:br>
              <a:rPr lang="en-US" sz="4300" dirty="0">
                <a:solidFill>
                  <a:srgbClr val="FFFFFF"/>
                </a:solidFill>
              </a:rPr>
            </a:br>
            <a:r>
              <a:rPr lang="en-US" sz="4300" dirty="0">
                <a:solidFill>
                  <a:srgbClr val="FFFFFF"/>
                </a:solidFill>
              </a:rPr>
              <a:t>innovation and digitalization</a:t>
            </a:r>
          </a:p>
        </p:txBody>
      </p:sp>
      <p:cxnSp>
        <p:nvCxnSpPr>
          <p:cNvPr id="21" name="Straight Connector 2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B2B8621D-25D8-4379-9541-DA12C4F66630}"/>
              </a:ext>
            </a:extLst>
          </p:cNvPr>
          <p:cNvSpPr txBox="1">
            <a:spLocks/>
          </p:cNvSpPr>
          <p:nvPr/>
        </p:nvSpPr>
        <p:spPr>
          <a:xfrm>
            <a:off x="1024128" y="2286000"/>
            <a:ext cx="6007027"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solidFill>
                <a:srgbClr val="FFFFFF"/>
              </a:solidFill>
            </a:endParaRPr>
          </a:p>
        </p:txBody>
      </p:sp>
      <p:pic>
        <p:nvPicPr>
          <p:cNvPr id="5" name="Picture 4">
            <a:extLst>
              <a:ext uri="{FF2B5EF4-FFF2-40B4-BE49-F238E27FC236}">
                <a16:creationId xmlns:a16="http://schemas.microsoft.com/office/drawing/2014/main" id="{9D38BCF7-EBAD-46B3-8090-F7FB3E106FAE}"/>
              </a:ext>
            </a:extLst>
          </p:cNvPr>
          <p:cNvPicPr>
            <a:picLocks noChangeAspect="1"/>
          </p:cNvPicPr>
          <p:nvPr/>
        </p:nvPicPr>
        <p:blipFill>
          <a:blip r:embed="rId2"/>
          <a:stretch>
            <a:fillRect/>
          </a:stretch>
        </p:blipFill>
        <p:spPr>
          <a:xfrm>
            <a:off x="7552266" y="0"/>
            <a:ext cx="4639734" cy="6858000"/>
          </a:xfrm>
          <a:prstGeom prst="rect">
            <a:avLst/>
          </a:prstGeom>
        </p:spPr>
      </p:pic>
      <p:sp>
        <p:nvSpPr>
          <p:cNvPr id="3" name="Rectangle 2">
            <a:extLst>
              <a:ext uri="{FF2B5EF4-FFF2-40B4-BE49-F238E27FC236}">
                <a16:creationId xmlns:a16="http://schemas.microsoft.com/office/drawing/2014/main" id="{72F81C0D-5B91-4C98-8877-7CE39621A28F}"/>
              </a:ext>
            </a:extLst>
          </p:cNvPr>
          <p:cNvSpPr>
            <a:spLocks noChangeArrowheads="1"/>
          </p:cNvSpPr>
          <p:nvPr/>
        </p:nvSpPr>
        <p:spPr bwMode="auto">
          <a:xfrm>
            <a:off x="368571" y="2567048"/>
            <a:ext cx="7142919"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mj-lt"/>
              </a:rPr>
              <a:t>“Four in five CEOs think the production technologies their companies use will change in the next five years (this rises to 90% of CEOs in Asia Pacific companies). And three quarters cite investing in new technologies as the most important strategy for managing disruptions in general.”*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5772177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FFFF"/>
                </a:solidFill>
              </a:rPr>
              <a:t>Future of Financial Services</a:t>
            </a:r>
          </a:p>
        </p:txBody>
      </p:sp>
      <p:pic>
        <p:nvPicPr>
          <p:cNvPr id="5" name="Picture 4">
            <a:extLst>
              <a:ext uri="{FF2B5EF4-FFF2-40B4-BE49-F238E27FC236}">
                <a16:creationId xmlns:a16="http://schemas.microsoft.com/office/drawing/2014/main" id="{DB9EF7E6-9BA4-4521-801C-868FB5B6C9C0}"/>
              </a:ext>
            </a:extLst>
          </p:cNvPr>
          <p:cNvPicPr>
            <a:picLocks noChangeAspect="1"/>
          </p:cNvPicPr>
          <p:nvPr/>
        </p:nvPicPr>
        <p:blipFill>
          <a:blip r:embed="rId2"/>
          <a:stretch>
            <a:fillRect/>
          </a:stretch>
        </p:blipFill>
        <p:spPr>
          <a:xfrm>
            <a:off x="526382" y="321733"/>
            <a:ext cx="6660635" cy="4107392"/>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29319" y="917725"/>
            <a:ext cx="3424739" cy="4852362"/>
          </a:xfrm>
        </p:spPr>
        <p:txBody>
          <a:bodyPr anchor="ctr">
            <a:normAutofit/>
          </a:bodyPr>
          <a:lstStyle/>
          <a:p>
            <a:r>
              <a:rPr lang="en-US" i="1" dirty="0">
                <a:solidFill>
                  <a:srgbClr val="FFFFFF"/>
                </a:solidFill>
              </a:rPr>
              <a:t>“Our customers are changing. Digital transformation is no longer an option – IT IS A MUST!”</a:t>
            </a:r>
          </a:p>
          <a:p>
            <a:endParaRPr lang="en-US" dirty="0">
              <a:solidFill>
                <a:srgbClr val="FFFFFF"/>
              </a:solidFill>
            </a:endParaRPr>
          </a:p>
          <a:p>
            <a:r>
              <a:rPr lang="en-US" dirty="0">
                <a:solidFill>
                  <a:srgbClr val="FFFFFF"/>
                </a:solidFill>
              </a:rPr>
              <a:t> - Henri de Castries	</a:t>
            </a:r>
          </a:p>
          <a:p>
            <a:r>
              <a:rPr lang="en-US" dirty="0">
                <a:solidFill>
                  <a:srgbClr val="FFFFFF"/>
                </a:solidFill>
              </a:rPr>
              <a:t>Former CEO, AXA</a:t>
            </a:r>
          </a:p>
        </p:txBody>
      </p:sp>
    </p:spTree>
    <p:extLst>
      <p:ext uri="{BB962C8B-B14F-4D97-AF65-F5344CB8AC3E}">
        <p14:creationId xmlns:p14="http://schemas.microsoft.com/office/powerpoint/2010/main" val="320770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FFFF"/>
                </a:solidFill>
              </a:rPr>
              <a:t>Future of Financial Services</a:t>
            </a:r>
          </a:p>
        </p:txBody>
      </p:sp>
      <p:pic>
        <p:nvPicPr>
          <p:cNvPr id="5" name="Picture 4">
            <a:extLst>
              <a:ext uri="{FF2B5EF4-FFF2-40B4-BE49-F238E27FC236}">
                <a16:creationId xmlns:a16="http://schemas.microsoft.com/office/drawing/2014/main" id="{DB9EF7E6-9BA4-4521-801C-868FB5B6C9C0}"/>
              </a:ext>
            </a:extLst>
          </p:cNvPr>
          <p:cNvPicPr>
            <a:picLocks noChangeAspect="1"/>
          </p:cNvPicPr>
          <p:nvPr/>
        </p:nvPicPr>
        <p:blipFill>
          <a:blip r:embed="rId2"/>
          <a:stretch>
            <a:fillRect/>
          </a:stretch>
        </p:blipFill>
        <p:spPr>
          <a:xfrm>
            <a:off x="327547" y="605286"/>
            <a:ext cx="7058306" cy="3540285"/>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29319" y="917725"/>
            <a:ext cx="3424739" cy="4852362"/>
          </a:xfrm>
        </p:spPr>
        <p:txBody>
          <a:bodyPr anchor="ctr">
            <a:normAutofit lnSpcReduction="10000"/>
          </a:bodyPr>
          <a:lstStyle/>
          <a:p>
            <a:r>
              <a:rPr lang="en-US" sz="3200" i="1" dirty="0">
                <a:solidFill>
                  <a:srgbClr val="FFFFFF"/>
                </a:solidFill>
              </a:rPr>
              <a:t>“Disruptive forces continue to shape our industry. There has never been a more exciting time to transform our entire client relationship.”</a:t>
            </a:r>
          </a:p>
          <a:p>
            <a:endParaRPr lang="en-US" dirty="0">
              <a:solidFill>
                <a:srgbClr val="FFFFFF"/>
              </a:solidFill>
            </a:endParaRPr>
          </a:p>
          <a:p>
            <a:r>
              <a:rPr lang="en-US" dirty="0">
                <a:solidFill>
                  <a:srgbClr val="FFFFFF"/>
                </a:solidFill>
              </a:rPr>
              <a:t> - Joe Duran</a:t>
            </a:r>
          </a:p>
          <a:p>
            <a:r>
              <a:rPr lang="en-US" dirty="0">
                <a:solidFill>
                  <a:srgbClr val="FFFFFF"/>
                </a:solidFill>
              </a:rPr>
              <a:t>CEO, United Capital</a:t>
            </a:r>
          </a:p>
        </p:txBody>
      </p:sp>
    </p:spTree>
    <p:extLst>
      <p:ext uri="{BB962C8B-B14F-4D97-AF65-F5344CB8AC3E}">
        <p14:creationId xmlns:p14="http://schemas.microsoft.com/office/powerpoint/2010/main" val="424781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FUTURE OF FINANCIAL SERVICES: Global Transparency &amp; Automatic Exchange</a:t>
            </a:r>
          </a:p>
        </p:txBody>
      </p:sp>
      <p:graphicFrame>
        <p:nvGraphicFramePr>
          <p:cNvPr id="24" name="Content Placeholder 2">
            <a:extLst>
              <a:ext uri="{FF2B5EF4-FFF2-40B4-BE49-F238E27FC236}">
                <a16:creationId xmlns:a16="http://schemas.microsoft.com/office/drawing/2014/main" id="{EAF54598-FF21-4B8E-9382-90F2FFEC47DB}"/>
              </a:ext>
            </a:extLst>
          </p:cNvPr>
          <p:cNvGraphicFramePr>
            <a:graphicFrameLocks noGrp="1"/>
          </p:cNvGraphicFramePr>
          <p:nvPr>
            <p:ph idx="1"/>
            <p:extLst>
              <p:ext uri="{D42A27DB-BD31-4B8C-83A1-F6EECF244321}">
                <p14:modId xmlns:p14="http://schemas.microsoft.com/office/powerpoint/2010/main" val="93928918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093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FUTURE OF FINANCIAL SERVICES:</a:t>
            </a:r>
            <a:br>
              <a:rPr lang="en-US" dirty="0"/>
            </a:br>
            <a:r>
              <a:rPr lang="en-US" dirty="0"/>
              <a:t>SKILLED HUMAN CAPITAL</a:t>
            </a:r>
          </a:p>
        </p:txBody>
      </p:sp>
      <p:graphicFrame>
        <p:nvGraphicFramePr>
          <p:cNvPr id="7" name="Content Placeholder 2">
            <a:extLst>
              <a:ext uri="{FF2B5EF4-FFF2-40B4-BE49-F238E27FC236}">
                <a16:creationId xmlns:a16="http://schemas.microsoft.com/office/drawing/2014/main" id="{4317462F-EE9A-4BB3-A4B8-4FA800F15EA3}"/>
              </a:ext>
            </a:extLst>
          </p:cNvPr>
          <p:cNvGraphicFramePr>
            <a:graphicFrameLocks noGrp="1"/>
          </p:cNvGraphicFramePr>
          <p:nvPr>
            <p:ph idx="1"/>
            <p:extLst>
              <p:ext uri="{D42A27DB-BD31-4B8C-83A1-F6EECF244321}">
                <p14:modId xmlns:p14="http://schemas.microsoft.com/office/powerpoint/2010/main" val="88844339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a:extLst>
              <a:ext uri="{FF2B5EF4-FFF2-40B4-BE49-F238E27FC236}">
                <a16:creationId xmlns:a16="http://schemas.microsoft.com/office/drawing/2014/main" id="{29852AE8-3F7B-4BCF-8AAF-A98C57284490}"/>
              </a:ext>
            </a:extLst>
          </p:cNvPr>
          <p:cNvSpPr txBox="1">
            <a:spLocks/>
          </p:cNvSpPr>
          <p:nvPr/>
        </p:nvSpPr>
        <p:spPr>
          <a:xfrm>
            <a:off x="8547852" y="362402"/>
            <a:ext cx="3322585" cy="242718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6000" dirty="0"/>
              <a:t>50%</a:t>
            </a:r>
          </a:p>
          <a:p>
            <a:r>
              <a:rPr lang="en-US" dirty="0"/>
              <a:t>of customers are dissatisfied with their relationship managers’ ability to meet their needs*</a:t>
            </a:r>
          </a:p>
        </p:txBody>
      </p:sp>
    </p:spTree>
    <p:extLst>
      <p:ext uri="{BB962C8B-B14F-4D97-AF65-F5344CB8AC3E}">
        <p14:creationId xmlns:p14="http://schemas.microsoft.com/office/powerpoint/2010/main" val="92871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4128" y="4971088"/>
            <a:ext cx="9720072" cy="1499616"/>
          </a:xfrm>
        </p:spPr>
        <p:txBody>
          <a:bodyPr>
            <a:normAutofit/>
          </a:bodyPr>
          <a:lstStyle/>
          <a:p>
            <a:r>
              <a:rPr lang="en-US" dirty="0">
                <a:solidFill>
                  <a:srgbClr val="FFFFFF"/>
                </a:solidFill>
              </a:rPr>
              <a:t>FUTURE OF FINANCIAL SERVICES:</a:t>
            </a:r>
            <a:br>
              <a:rPr lang="en-US" dirty="0">
                <a:solidFill>
                  <a:srgbClr val="FFFFFF"/>
                </a:solidFill>
              </a:rPr>
            </a:br>
            <a:r>
              <a:rPr lang="en-US" dirty="0">
                <a:solidFill>
                  <a:srgbClr val="FFFFFF"/>
                </a:solidFill>
              </a:rPr>
              <a:t>VALUE PROPOSITIONS</a:t>
            </a:r>
          </a:p>
        </p:txBody>
      </p:sp>
      <p:cxnSp>
        <p:nvCxnSpPr>
          <p:cNvPr id="14" name="Straight Connector 13">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B7B506D-B03B-4E2A-B885-913D2920A5B5}"/>
              </a:ext>
            </a:extLst>
          </p:cNvPr>
          <p:cNvGraphicFramePr>
            <a:graphicFrameLocks noGrp="1"/>
          </p:cNvGraphicFramePr>
          <p:nvPr>
            <p:ph idx="1"/>
            <p:extLst>
              <p:ext uri="{D42A27DB-BD31-4B8C-83A1-F6EECF244321}">
                <p14:modId xmlns:p14="http://schemas.microsoft.com/office/powerpoint/2010/main" val="3146978981"/>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52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78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1024128" y="585216"/>
            <a:ext cx="6007027" cy="1499616"/>
          </a:xfrm>
        </p:spPr>
        <p:txBody>
          <a:bodyPr>
            <a:normAutofit/>
          </a:bodyPr>
          <a:lstStyle/>
          <a:p>
            <a:r>
              <a:rPr lang="en-US" sz="2800" dirty="0">
                <a:solidFill>
                  <a:srgbClr val="FFFFFF"/>
                </a:solidFill>
              </a:rPr>
              <a:t>FUTURE OF FINANCIAL SERVICES:</a:t>
            </a:r>
            <a:br>
              <a:rPr lang="en-US" sz="2800" dirty="0">
                <a:solidFill>
                  <a:srgbClr val="FFFFFF"/>
                </a:solidFill>
              </a:rPr>
            </a:br>
            <a:r>
              <a:rPr lang="en-US" sz="2800" dirty="0">
                <a:solidFill>
                  <a:srgbClr val="FFFFFF"/>
                </a:solidFill>
              </a:rPr>
              <a:t>ADAPTING TO CONTINUED PRESSURE AND COMPETITION FROM ONSHORE JURISDICTIONS AND LESS TRANSPARENT JURISDICTIONS</a:t>
            </a:r>
          </a:p>
        </p:txBody>
      </p:sp>
      <p:cxnSp>
        <p:nvCxnSpPr>
          <p:cNvPr id="34" name="Straight Connector 3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D5B03CB7-B368-468C-980C-B4E43EEA6F74}"/>
              </a:ext>
            </a:extLst>
          </p:cNvPr>
          <p:cNvSpPr>
            <a:spLocks noGrp="1"/>
          </p:cNvSpPr>
          <p:nvPr>
            <p:ph idx="1"/>
          </p:nvPr>
        </p:nvSpPr>
        <p:spPr>
          <a:xfrm>
            <a:off x="1024128" y="2286000"/>
            <a:ext cx="6007027" cy="4023360"/>
          </a:xfrm>
        </p:spPr>
        <p:txBody>
          <a:bodyPr>
            <a:normAutofit/>
          </a:bodyPr>
          <a:lstStyle/>
          <a:p>
            <a:r>
              <a:rPr lang="en-US" dirty="0">
                <a:solidFill>
                  <a:srgbClr val="FFFFFF"/>
                </a:solidFill>
              </a:rPr>
              <a:t>1. Repatriation of Assets to Onshore Jurisdictions</a:t>
            </a:r>
          </a:p>
          <a:p>
            <a:r>
              <a:rPr lang="en-US" dirty="0">
                <a:solidFill>
                  <a:srgbClr val="FFFFFF"/>
                </a:solidFill>
              </a:rPr>
              <a:t>2. Creation of Onshore Entities</a:t>
            </a:r>
          </a:p>
          <a:p>
            <a:r>
              <a:rPr lang="en-US" dirty="0">
                <a:solidFill>
                  <a:srgbClr val="FFFFFF"/>
                </a:solidFill>
              </a:rPr>
              <a:t>3. Creation and Transfer of Business to Less Transparent Jurisdictions</a:t>
            </a:r>
          </a:p>
          <a:p>
            <a:endParaRPr lang="en-US" dirty="0">
              <a:solidFill>
                <a:srgbClr val="FFFFFF"/>
              </a:solidFill>
            </a:endParaRPr>
          </a:p>
          <a:p>
            <a:r>
              <a:rPr lang="en-US" sz="3200" dirty="0">
                <a:solidFill>
                  <a:srgbClr val="FFFFFF"/>
                </a:solidFill>
              </a:rPr>
              <a:t>DIFFERENTIATION NECESSARY</a:t>
            </a:r>
          </a:p>
        </p:txBody>
      </p:sp>
      <p:pic>
        <p:nvPicPr>
          <p:cNvPr id="25" name="Content Placeholder 8">
            <a:extLst>
              <a:ext uri="{FF2B5EF4-FFF2-40B4-BE49-F238E27FC236}">
                <a16:creationId xmlns:a16="http://schemas.microsoft.com/office/drawing/2014/main" id="{5E61851E-4595-4753-8323-83AA2CBFDB50}"/>
              </a:ext>
            </a:extLst>
          </p:cNvPr>
          <p:cNvPicPr>
            <a:picLocks noChangeAspect="1"/>
          </p:cNvPicPr>
          <p:nvPr/>
        </p:nvPicPr>
        <p:blipFill rotWithShape="1">
          <a:blip r:embed="rId2"/>
          <a:srcRect l="11654" r="12575" b="2"/>
          <a:stretch/>
        </p:blipFill>
        <p:spPr>
          <a:xfrm>
            <a:off x="7552266" y="10"/>
            <a:ext cx="4639734" cy="3428990"/>
          </a:xfrm>
          <a:prstGeom prst="rect">
            <a:avLst/>
          </a:prstGeom>
        </p:spPr>
      </p:pic>
      <p:pic>
        <p:nvPicPr>
          <p:cNvPr id="16" name="Content Placeholder 3">
            <a:extLst>
              <a:ext uri="{FF2B5EF4-FFF2-40B4-BE49-F238E27FC236}">
                <a16:creationId xmlns:a16="http://schemas.microsoft.com/office/drawing/2014/main" id="{0EBB2258-0390-46C4-A359-534C0DC39905}"/>
              </a:ext>
            </a:extLst>
          </p:cNvPr>
          <p:cNvPicPr>
            <a:picLocks noChangeAspect="1"/>
          </p:cNvPicPr>
          <p:nvPr/>
        </p:nvPicPr>
        <p:blipFill rotWithShape="1">
          <a:blip r:embed="rId3">
            <a:extLst>
              <a:ext uri="{28A0092B-C50C-407E-A947-70E740481C1C}">
                <a14:useLocalDpi xmlns:a14="http://schemas.microsoft.com/office/drawing/2010/main" val="0"/>
              </a:ext>
            </a:extLst>
          </a:blip>
          <a:srcRect r="-3" b="1457"/>
          <a:stretch/>
        </p:blipFill>
        <p:spPr>
          <a:xfrm>
            <a:off x="7552266" y="3429000"/>
            <a:ext cx="4639734" cy="3429000"/>
          </a:xfrm>
          <a:prstGeom prst="rect">
            <a:avLst/>
          </a:prstGeom>
        </p:spPr>
      </p:pic>
    </p:spTree>
    <p:extLst>
      <p:ext uri="{BB962C8B-B14F-4D97-AF65-F5344CB8AC3E}">
        <p14:creationId xmlns:p14="http://schemas.microsoft.com/office/powerpoint/2010/main" val="117096819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3">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kern="1200" cap="all" spc="200" baseline="0" dirty="0">
                <a:solidFill>
                  <a:schemeClr val="tx1">
                    <a:lumMod val="95000"/>
                    <a:lumOff val="5000"/>
                  </a:schemeClr>
                </a:solidFill>
                <a:latin typeface="+mj-lt"/>
                <a:ea typeface="+mj-ea"/>
                <a:cs typeface="+mj-cs"/>
              </a:rPr>
              <a:t>FUTURE OF FINANCIAL SERVICES</a:t>
            </a:r>
          </a:p>
        </p:txBody>
      </p:sp>
      <p:sp>
        <p:nvSpPr>
          <p:cNvPr id="3" name="Content Placeholder 2"/>
          <p:cNvSpPr>
            <a:spLocks noGrp="1"/>
          </p:cNvSpPr>
          <p:nvPr>
            <p:ph idx="1"/>
          </p:nvPr>
        </p:nvSpPr>
        <p:spPr>
          <a:xfrm>
            <a:off x="8610600" y="4960137"/>
            <a:ext cx="3200400" cy="1463040"/>
          </a:xfrm>
        </p:spPr>
        <p:txBody>
          <a:bodyPr vert="horz" lIns="91440" tIns="45720" rIns="91440" bIns="45720" rtlCol="0" anchor="ctr">
            <a:normAutofit/>
          </a:bodyPr>
          <a:lstStyle/>
          <a:p>
            <a:pPr marL="0" indent="0">
              <a:lnSpc>
                <a:spcPct val="100000"/>
              </a:lnSpc>
              <a:spcBef>
                <a:spcPts val="0"/>
              </a:spcBef>
              <a:buNone/>
            </a:pPr>
            <a:r>
              <a:rPr lang="en-US" sz="1800" dirty="0">
                <a:solidFill>
                  <a:schemeClr val="tx1">
                    <a:lumMod val="95000"/>
                    <a:lumOff val="5000"/>
                  </a:schemeClr>
                </a:solidFill>
              </a:rPr>
              <a:t>“You have to be a good pastist, to be a good futurist.”</a:t>
            </a:r>
          </a:p>
        </p:txBody>
      </p:sp>
      <p:pic>
        <p:nvPicPr>
          <p:cNvPr id="5" name="Picture 4">
            <a:extLst>
              <a:ext uri="{FF2B5EF4-FFF2-40B4-BE49-F238E27FC236}">
                <a16:creationId xmlns:a16="http://schemas.microsoft.com/office/drawing/2014/main" id="{C34EFBF4-A864-4DA1-9236-91C48D63EDC6}"/>
              </a:ext>
            </a:extLst>
          </p:cNvPr>
          <p:cNvPicPr>
            <a:picLocks noChangeAspect="1"/>
          </p:cNvPicPr>
          <p:nvPr/>
        </p:nvPicPr>
        <p:blipFill rotWithShape="1">
          <a:blip r:embed="rId2"/>
          <a:srcRect l="17311" r="17800"/>
          <a:stretch/>
        </p:blipFill>
        <p:spPr>
          <a:xfrm>
            <a:off x="20" y="10"/>
            <a:ext cx="12191980" cy="4571990"/>
          </a:xfrm>
          <a:prstGeom prst="rect">
            <a:avLst/>
          </a:prstGeom>
        </p:spPr>
      </p:pic>
    </p:spTree>
    <p:extLst>
      <p:ext uri="{BB962C8B-B14F-4D97-AF65-F5344CB8AC3E}">
        <p14:creationId xmlns:p14="http://schemas.microsoft.com/office/powerpoint/2010/main" val="324106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FFFF"/>
                </a:solidFill>
              </a:rPr>
              <a:t>Future of Financial Services</a:t>
            </a:r>
          </a:p>
        </p:txBody>
      </p:sp>
      <p:pic>
        <p:nvPicPr>
          <p:cNvPr id="5" name="Picture 4">
            <a:extLst>
              <a:ext uri="{FF2B5EF4-FFF2-40B4-BE49-F238E27FC236}">
                <a16:creationId xmlns:a16="http://schemas.microsoft.com/office/drawing/2014/main" id="{DB9EF7E6-9BA4-4521-801C-868FB5B6C9C0}"/>
              </a:ext>
            </a:extLst>
          </p:cNvPr>
          <p:cNvPicPr>
            <a:picLocks noChangeAspect="1"/>
          </p:cNvPicPr>
          <p:nvPr/>
        </p:nvPicPr>
        <p:blipFill>
          <a:blip r:embed="rId2"/>
          <a:stretch>
            <a:fillRect/>
          </a:stretch>
        </p:blipFill>
        <p:spPr>
          <a:xfrm>
            <a:off x="609709" y="321733"/>
            <a:ext cx="6493981" cy="4107392"/>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752523" y="463826"/>
            <a:ext cx="3701536" cy="5928455"/>
          </a:xfrm>
        </p:spPr>
        <p:txBody>
          <a:bodyPr anchor="ctr">
            <a:normAutofit fontScale="70000" lnSpcReduction="20000"/>
          </a:bodyPr>
          <a:lstStyle/>
          <a:p>
            <a:r>
              <a:rPr lang="en-US" sz="2600" i="1" dirty="0">
                <a:solidFill>
                  <a:srgbClr val="FFFFFF"/>
                </a:solidFill>
              </a:rPr>
              <a:t>“With the emergence of the Kindle in 2007, we knew that our business was under threat and that the growth was going to be in the digital area.  Yet we had no capabilities in the organization in that area. We needed to figure it out: How do we become relevant and get a footing in where the growth was going to come from—while we continue to preserve the stores as one of the leading retail destinations in their communities? What we really spent time doing is defining who we are and what we do for a living. In digital, we’re now 27% of the e-book market. We have grown faster than we thought, but it’s also been more expensive than we thought [to compete against Amazon]. Transformation and change are really hard. It’s hard financially and it’s hard culturally. But there is no longer a worry about our survival.”</a:t>
            </a:r>
          </a:p>
          <a:p>
            <a:endParaRPr lang="en-US" dirty="0">
              <a:solidFill>
                <a:srgbClr val="FFFFFF"/>
              </a:solidFill>
            </a:endParaRPr>
          </a:p>
          <a:p>
            <a:r>
              <a:rPr lang="en-US" dirty="0">
                <a:solidFill>
                  <a:srgbClr val="FFFFFF"/>
                </a:solidFill>
              </a:rPr>
              <a:t> - William Lynch</a:t>
            </a:r>
          </a:p>
          <a:p>
            <a:r>
              <a:rPr lang="en-US" dirty="0">
                <a:solidFill>
                  <a:srgbClr val="FFFFFF"/>
                </a:solidFill>
              </a:rPr>
              <a:t>Former CEO, Barnes and Noble</a:t>
            </a:r>
          </a:p>
        </p:txBody>
      </p:sp>
    </p:spTree>
    <p:extLst>
      <p:ext uri="{BB962C8B-B14F-4D97-AF65-F5344CB8AC3E}">
        <p14:creationId xmlns:p14="http://schemas.microsoft.com/office/powerpoint/2010/main" val="93651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earing a suit and tie&#10;&#10;Description generated with very high confidence">
            <a:extLst>
              <a:ext uri="{FF2B5EF4-FFF2-40B4-BE49-F238E27FC236}">
                <a16:creationId xmlns:a16="http://schemas.microsoft.com/office/drawing/2014/main" id="{AF10AB8D-98A0-47C0-9CFD-F3C5FD2B9E63}"/>
              </a:ext>
            </a:extLst>
          </p:cNvPr>
          <p:cNvPicPr>
            <a:picLocks noChangeAspect="1"/>
          </p:cNvPicPr>
          <p:nvPr/>
        </p:nvPicPr>
        <p:blipFill rotWithShape="1">
          <a:blip r:embed="rId2">
            <a:duotone>
              <a:schemeClr val="bg2">
                <a:shade val="45000"/>
                <a:satMod val="135000"/>
              </a:schemeClr>
              <a:prstClr val="white"/>
            </a:duotone>
            <a:alphaModFix amt="35000"/>
            <a:extLst/>
          </a:blip>
          <a:srcRect r="6690"/>
          <a:stretch/>
        </p:blipFill>
        <p:spPr>
          <a:xfrm>
            <a:off x="20" y="-1"/>
            <a:ext cx="12188932" cy="6858000"/>
          </a:xfrm>
          <a:prstGeom prst="rect">
            <a:avLst/>
          </a:prstGeom>
        </p:spPr>
      </p:pic>
      <p:sp>
        <p:nvSpPr>
          <p:cNvPr id="2" name="Title 1"/>
          <p:cNvSpPr>
            <a:spLocks noGrp="1"/>
          </p:cNvSpPr>
          <p:nvPr>
            <p:ph type="title"/>
          </p:nvPr>
        </p:nvSpPr>
        <p:spPr>
          <a:xfrm>
            <a:off x="643467" y="643467"/>
            <a:ext cx="3684437" cy="5571066"/>
          </a:xfrm>
        </p:spPr>
        <p:txBody>
          <a:bodyPr>
            <a:normAutofit/>
          </a:bodyPr>
          <a:lstStyle/>
          <a:p>
            <a:pPr algn="r"/>
            <a:r>
              <a:rPr lang="en-US" dirty="0"/>
              <a:t>Future of Financial Services</a:t>
            </a:r>
          </a:p>
        </p:txBody>
      </p:sp>
      <p:cxnSp>
        <p:nvCxnSpPr>
          <p:cNvPr id="25" name="Straight Connector 21">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1371" y="643467"/>
            <a:ext cx="6574112" cy="5571066"/>
          </a:xfrm>
        </p:spPr>
        <p:txBody>
          <a:bodyPr anchor="ctr">
            <a:normAutofit/>
          </a:bodyPr>
          <a:lstStyle/>
          <a:p>
            <a:r>
              <a:rPr lang="en-US" sz="3200" i="1" dirty="0"/>
              <a:t>“The most important thing for any company is CHANGE. The test of a true leader is how you manage the business in challenging times. You either INNOVATE or you DIE!”</a:t>
            </a:r>
          </a:p>
          <a:p>
            <a:endParaRPr lang="en-US" dirty="0"/>
          </a:p>
          <a:p>
            <a:r>
              <a:rPr lang="en-US" dirty="0"/>
              <a:t> - Ken Chenault</a:t>
            </a:r>
          </a:p>
          <a:p>
            <a:r>
              <a:rPr lang="en-US" dirty="0"/>
              <a:t>Former CEO, American Express</a:t>
            </a:r>
          </a:p>
          <a:p>
            <a:r>
              <a:rPr lang="en-US" dirty="0"/>
              <a:t>Board Member, Facebook</a:t>
            </a:r>
          </a:p>
          <a:p>
            <a:r>
              <a:rPr lang="en-US" dirty="0"/>
              <a:t>Board Member, UBER</a:t>
            </a:r>
          </a:p>
        </p:txBody>
      </p:sp>
    </p:spTree>
    <p:extLst>
      <p:ext uri="{BB962C8B-B14F-4D97-AF65-F5344CB8AC3E}">
        <p14:creationId xmlns:p14="http://schemas.microsoft.com/office/powerpoint/2010/main" val="174181216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sky, wall&#10;&#10;Description generated with high confidence">
            <a:extLst>
              <a:ext uri="{FF2B5EF4-FFF2-40B4-BE49-F238E27FC236}">
                <a16:creationId xmlns:a16="http://schemas.microsoft.com/office/drawing/2014/main" id="{8CDADE37-E7A5-4E24-AFBB-8420C641B31E}"/>
              </a:ext>
            </a:extLst>
          </p:cNvPr>
          <p:cNvPicPr>
            <a:picLocks noChangeAspect="1"/>
          </p:cNvPicPr>
          <p:nvPr/>
        </p:nvPicPr>
        <p:blipFill rotWithShape="1">
          <a:blip r:embed="rId2">
            <a:duotone>
              <a:schemeClr val="bg2">
                <a:shade val="45000"/>
                <a:satMod val="135000"/>
              </a:schemeClr>
              <a:prstClr val="white"/>
            </a:duotone>
            <a:alphaModFix amt="35000"/>
            <a:extLst/>
          </a:blip>
          <a:srcRect t="29598" r="-1" b="14137"/>
          <a:stretch/>
        </p:blipFill>
        <p:spPr>
          <a:xfrm>
            <a:off x="20" y="-1"/>
            <a:ext cx="12188932" cy="6858000"/>
          </a:xfrm>
          <a:prstGeom prst="rect">
            <a:avLst/>
          </a:prstGeom>
        </p:spPr>
      </p:pic>
      <p:sp>
        <p:nvSpPr>
          <p:cNvPr id="2" name="Title 1"/>
          <p:cNvSpPr>
            <a:spLocks noGrp="1"/>
          </p:cNvSpPr>
          <p:nvPr>
            <p:ph type="title"/>
          </p:nvPr>
        </p:nvSpPr>
        <p:spPr>
          <a:xfrm>
            <a:off x="643467" y="643467"/>
            <a:ext cx="3684437" cy="5571066"/>
          </a:xfrm>
        </p:spPr>
        <p:txBody>
          <a:bodyPr>
            <a:normAutofit/>
          </a:bodyPr>
          <a:lstStyle/>
          <a:p>
            <a:pPr algn="r"/>
            <a:r>
              <a:rPr lang="en-US" dirty="0"/>
              <a:t>FUTURE OF FINANCIAL SERVICES</a:t>
            </a:r>
          </a:p>
        </p:txBody>
      </p:sp>
      <p:cxnSp>
        <p:nvCxnSpPr>
          <p:cNvPr id="12" name="Straight Connector 11">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1371" y="643467"/>
            <a:ext cx="6574112" cy="5571066"/>
          </a:xfrm>
        </p:spPr>
        <p:txBody>
          <a:bodyPr anchor="ctr">
            <a:normAutofit/>
          </a:bodyPr>
          <a:lstStyle/>
          <a:p>
            <a:r>
              <a:rPr lang="en-US" dirty="0"/>
              <a:t>Innovation and Digitalization</a:t>
            </a:r>
          </a:p>
          <a:p>
            <a:r>
              <a:rPr lang="en-US" dirty="0"/>
              <a:t>Value Propositions/Differentiation</a:t>
            </a:r>
          </a:p>
          <a:p>
            <a:r>
              <a:rPr lang="en-US" dirty="0"/>
              <a:t>Skilled Human Capital</a:t>
            </a:r>
          </a:p>
          <a:p>
            <a:r>
              <a:rPr lang="en-US" dirty="0"/>
              <a:t>Client Relationship Management as Driving Force</a:t>
            </a:r>
          </a:p>
          <a:p>
            <a:endParaRPr lang="en-US" dirty="0"/>
          </a:p>
        </p:txBody>
      </p:sp>
    </p:spTree>
    <p:extLst>
      <p:ext uri="{BB962C8B-B14F-4D97-AF65-F5344CB8AC3E}">
        <p14:creationId xmlns:p14="http://schemas.microsoft.com/office/powerpoint/2010/main" val="89399005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services is facing a loyalty crisis</a:t>
            </a:r>
          </a:p>
        </p:txBody>
      </p:sp>
      <p:graphicFrame>
        <p:nvGraphicFramePr>
          <p:cNvPr id="4" name="Content Placeholder 3">
            <a:extLst>
              <a:ext uri="{FF2B5EF4-FFF2-40B4-BE49-F238E27FC236}">
                <a16:creationId xmlns:a16="http://schemas.microsoft.com/office/drawing/2014/main" id="{5037B93A-BF0C-40F5-A289-D399A823632F}"/>
              </a:ext>
            </a:extLst>
          </p:cNvPr>
          <p:cNvGraphicFramePr>
            <a:graphicFrameLocks noGrp="1"/>
          </p:cNvGraphicFramePr>
          <p:nvPr>
            <p:ph idx="1"/>
            <p:extLst>
              <p:ext uri="{D42A27DB-BD31-4B8C-83A1-F6EECF244321}">
                <p14:modId xmlns:p14="http://schemas.microsoft.com/office/powerpoint/2010/main" val="342581506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9AA09D4A-E4D2-4653-A4DE-F6229F139972}"/>
              </a:ext>
            </a:extLst>
          </p:cNvPr>
          <p:cNvSpPr/>
          <p:nvPr/>
        </p:nvSpPr>
        <p:spPr>
          <a:xfrm>
            <a:off x="5413617" y="1727832"/>
            <a:ext cx="940904" cy="901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Wealth Mgmt</a:t>
            </a:r>
          </a:p>
        </p:txBody>
      </p:sp>
      <p:sp>
        <p:nvSpPr>
          <p:cNvPr id="6" name="Oval 5">
            <a:extLst>
              <a:ext uri="{FF2B5EF4-FFF2-40B4-BE49-F238E27FC236}">
                <a16:creationId xmlns:a16="http://schemas.microsoft.com/office/drawing/2014/main" id="{E56C7E6B-0645-4D6D-8762-2505C6108117}"/>
              </a:ext>
            </a:extLst>
          </p:cNvPr>
          <p:cNvSpPr/>
          <p:nvPr/>
        </p:nvSpPr>
        <p:spPr>
          <a:xfrm>
            <a:off x="3200399" y="4813852"/>
            <a:ext cx="940904" cy="901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Banking </a:t>
            </a:r>
          </a:p>
        </p:txBody>
      </p:sp>
      <p:sp>
        <p:nvSpPr>
          <p:cNvPr id="7" name="Oval 6">
            <a:extLst>
              <a:ext uri="{FF2B5EF4-FFF2-40B4-BE49-F238E27FC236}">
                <a16:creationId xmlns:a16="http://schemas.microsoft.com/office/drawing/2014/main" id="{D1C283D2-9CB5-470E-A76A-80A4A69025FC}"/>
              </a:ext>
            </a:extLst>
          </p:cNvPr>
          <p:cNvSpPr/>
          <p:nvPr/>
        </p:nvSpPr>
        <p:spPr>
          <a:xfrm>
            <a:off x="7792278" y="4813852"/>
            <a:ext cx="1073425" cy="901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Insurance</a:t>
            </a:r>
          </a:p>
        </p:txBody>
      </p:sp>
    </p:spTree>
    <p:extLst>
      <p:ext uri="{BB962C8B-B14F-4D97-AF65-F5344CB8AC3E}">
        <p14:creationId xmlns:p14="http://schemas.microsoft.com/office/powerpoint/2010/main" val="255754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FFFF"/>
                </a:solidFill>
              </a:rPr>
              <a:t>Future of Financial Services</a:t>
            </a:r>
          </a:p>
        </p:txBody>
      </p:sp>
      <p:pic>
        <p:nvPicPr>
          <p:cNvPr id="5" name="Picture 4">
            <a:extLst>
              <a:ext uri="{FF2B5EF4-FFF2-40B4-BE49-F238E27FC236}">
                <a16:creationId xmlns:a16="http://schemas.microsoft.com/office/drawing/2014/main" id="{DB9EF7E6-9BA4-4521-801C-868FB5B6C9C0}"/>
              </a:ext>
            </a:extLst>
          </p:cNvPr>
          <p:cNvPicPr>
            <a:picLocks noChangeAspect="1"/>
          </p:cNvPicPr>
          <p:nvPr/>
        </p:nvPicPr>
        <p:blipFill>
          <a:blip r:embed="rId2"/>
          <a:stretch>
            <a:fillRect/>
          </a:stretch>
        </p:blipFill>
        <p:spPr>
          <a:xfrm>
            <a:off x="327547" y="390280"/>
            <a:ext cx="7058306" cy="3970297"/>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29319" y="917725"/>
            <a:ext cx="3424739" cy="4852362"/>
          </a:xfrm>
        </p:spPr>
        <p:txBody>
          <a:bodyPr anchor="ctr">
            <a:normAutofit/>
          </a:bodyPr>
          <a:lstStyle/>
          <a:p>
            <a:r>
              <a:rPr lang="en-US" i="1" dirty="0">
                <a:solidFill>
                  <a:srgbClr val="FFFFFF"/>
                </a:solidFill>
              </a:rPr>
              <a:t>“Financial services is facing a massive loyalty crisis. Customers are no longer loyal to institutions, but to experiences.”</a:t>
            </a:r>
          </a:p>
          <a:p>
            <a:endParaRPr lang="en-US" dirty="0">
              <a:solidFill>
                <a:srgbClr val="FFFFFF"/>
              </a:solidFill>
            </a:endParaRPr>
          </a:p>
          <a:p>
            <a:r>
              <a:rPr lang="en-US" dirty="0">
                <a:solidFill>
                  <a:srgbClr val="FFFFFF"/>
                </a:solidFill>
              </a:rPr>
              <a:t> - Rohit Mahna</a:t>
            </a:r>
          </a:p>
          <a:p>
            <a:r>
              <a:rPr lang="en-US" dirty="0">
                <a:solidFill>
                  <a:srgbClr val="FFFFFF"/>
                </a:solidFill>
              </a:rPr>
              <a:t>General Manager, Salesforce</a:t>
            </a:r>
          </a:p>
        </p:txBody>
      </p:sp>
    </p:spTree>
    <p:extLst>
      <p:ext uri="{BB962C8B-B14F-4D97-AF65-F5344CB8AC3E}">
        <p14:creationId xmlns:p14="http://schemas.microsoft.com/office/powerpoint/2010/main" val="252668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of Financial Services: </a:t>
            </a:r>
            <a:br>
              <a:rPr lang="en-US" dirty="0"/>
            </a:br>
            <a:r>
              <a:rPr lang="en-US" dirty="0"/>
              <a:t>“CONNECTING” WITH OUR CLIENT,</a:t>
            </a:r>
            <a:br>
              <a:rPr lang="en-US" dirty="0"/>
            </a:br>
            <a:r>
              <a:rPr lang="en-US" dirty="0"/>
              <a:t>NOT MERELY KNOWING OUR CLIENT</a:t>
            </a:r>
          </a:p>
        </p:txBody>
      </p:sp>
    </p:spTree>
    <p:extLst>
      <p:ext uri="{BB962C8B-B14F-4D97-AF65-F5344CB8AC3E}">
        <p14:creationId xmlns:p14="http://schemas.microsoft.com/office/powerpoint/2010/main" val="20316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3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FFFF"/>
                </a:solidFill>
              </a:rPr>
              <a:t>Future of Financial Services</a:t>
            </a:r>
          </a:p>
        </p:txBody>
      </p:sp>
      <p:pic>
        <p:nvPicPr>
          <p:cNvPr id="5" name="Picture 4" descr="A person wearing a suit and tie&#10;&#10;Description generated with very high confidence">
            <a:extLst>
              <a:ext uri="{FF2B5EF4-FFF2-40B4-BE49-F238E27FC236}">
                <a16:creationId xmlns:a16="http://schemas.microsoft.com/office/drawing/2014/main" id="{DB9EF7E6-9BA4-4521-801C-868FB5B6C9C0}"/>
              </a:ext>
            </a:extLst>
          </p:cNvPr>
          <p:cNvPicPr>
            <a:picLocks noChangeAspect="1"/>
          </p:cNvPicPr>
          <p:nvPr/>
        </p:nvPicPr>
        <p:blipFill rotWithShape="1">
          <a:blip r:embed="rId2"/>
          <a:srcRect l="3338"/>
          <a:stretch/>
        </p:blipFill>
        <p:spPr>
          <a:xfrm>
            <a:off x="327547" y="321733"/>
            <a:ext cx="7058306" cy="4107392"/>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29319" y="917725"/>
            <a:ext cx="3424739" cy="4852362"/>
          </a:xfrm>
        </p:spPr>
        <p:txBody>
          <a:bodyPr anchor="ctr">
            <a:normAutofit/>
          </a:bodyPr>
          <a:lstStyle/>
          <a:p>
            <a:r>
              <a:rPr lang="en-US" i="1" dirty="0">
                <a:solidFill>
                  <a:srgbClr val="FFFFFF"/>
                </a:solidFill>
              </a:rPr>
              <a:t>“10 years ago, the entire industry viewed its clients as walking wallets. But what if they aren’t?”</a:t>
            </a:r>
          </a:p>
          <a:p>
            <a:endParaRPr lang="en-US" dirty="0">
              <a:solidFill>
                <a:srgbClr val="FFFFFF"/>
              </a:solidFill>
            </a:endParaRPr>
          </a:p>
          <a:p>
            <a:r>
              <a:rPr lang="en-US" dirty="0">
                <a:solidFill>
                  <a:srgbClr val="FFFFFF"/>
                </a:solidFill>
              </a:rPr>
              <a:t> - Joe Duran</a:t>
            </a:r>
          </a:p>
          <a:p>
            <a:r>
              <a:rPr lang="en-US" dirty="0">
                <a:solidFill>
                  <a:srgbClr val="FFFFFF"/>
                </a:solidFill>
              </a:rPr>
              <a:t>CEO, United Capital</a:t>
            </a:r>
          </a:p>
        </p:txBody>
      </p:sp>
    </p:spTree>
    <p:extLst>
      <p:ext uri="{BB962C8B-B14F-4D97-AF65-F5344CB8AC3E}">
        <p14:creationId xmlns:p14="http://schemas.microsoft.com/office/powerpoint/2010/main" val="13226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of Financial Services: </a:t>
            </a:r>
            <a:br>
              <a:rPr lang="en-US" dirty="0"/>
            </a:br>
            <a:r>
              <a:rPr lang="en-US" dirty="0"/>
              <a:t>“CONNECTING” WITH OUR CLIENT,</a:t>
            </a:r>
            <a:br>
              <a:rPr lang="en-US" dirty="0"/>
            </a:br>
            <a:r>
              <a:rPr lang="en-US" dirty="0"/>
              <a:t>NOT MERELY KNOWING OUR CLIENT</a:t>
            </a:r>
          </a:p>
        </p:txBody>
      </p:sp>
      <p:sp>
        <p:nvSpPr>
          <p:cNvPr id="3" name="Content Placeholder 2"/>
          <p:cNvSpPr>
            <a:spLocks noGrp="1"/>
          </p:cNvSpPr>
          <p:nvPr>
            <p:ph idx="1"/>
          </p:nvPr>
        </p:nvSpPr>
        <p:spPr>
          <a:xfrm>
            <a:off x="8657381" y="73152"/>
            <a:ext cx="3322585" cy="2427180"/>
          </a:xfrm>
        </p:spPr>
        <p:txBody>
          <a:bodyPr/>
          <a:lstStyle/>
          <a:p>
            <a:r>
              <a:rPr lang="en-US" sz="6000" dirty="0"/>
              <a:t>44%</a:t>
            </a:r>
          </a:p>
          <a:p>
            <a:r>
              <a:rPr lang="en-US" dirty="0"/>
              <a:t>of Gen Xers (35 – 54 years) recently switched advisers as they didn’t agree with their advice*</a:t>
            </a:r>
          </a:p>
        </p:txBody>
      </p:sp>
      <p:sp>
        <p:nvSpPr>
          <p:cNvPr id="6" name="Content Placeholder 2">
            <a:extLst>
              <a:ext uri="{FF2B5EF4-FFF2-40B4-BE49-F238E27FC236}">
                <a16:creationId xmlns:a16="http://schemas.microsoft.com/office/drawing/2014/main" id="{4F294B3A-0951-4D79-95FB-5B3234E76208}"/>
              </a:ext>
            </a:extLst>
          </p:cNvPr>
          <p:cNvSpPr txBox="1">
            <a:spLocks/>
          </p:cNvSpPr>
          <p:nvPr/>
        </p:nvSpPr>
        <p:spPr>
          <a:xfrm>
            <a:off x="558520" y="2679192"/>
            <a:ext cx="3567750"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4400" dirty="0"/>
              <a:t>Client’s Needs</a:t>
            </a:r>
          </a:p>
          <a:p>
            <a:r>
              <a:rPr lang="en-US" sz="4400" dirty="0"/>
              <a:t>Client’s Objectives</a:t>
            </a:r>
          </a:p>
          <a:p>
            <a:r>
              <a:rPr lang="en-US" sz="4400" dirty="0"/>
              <a:t>Client’s Desires</a:t>
            </a:r>
          </a:p>
          <a:p>
            <a:pPr marL="0" indent="0">
              <a:buNone/>
            </a:pPr>
            <a:endParaRPr lang="en-US" dirty="0"/>
          </a:p>
        </p:txBody>
      </p:sp>
      <p:pic>
        <p:nvPicPr>
          <p:cNvPr id="8" name="Picture 7">
            <a:extLst>
              <a:ext uri="{FF2B5EF4-FFF2-40B4-BE49-F238E27FC236}">
                <a16:creationId xmlns:a16="http://schemas.microsoft.com/office/drawing/2014/main" id="{4D7BAE51-8869-43A8-8201-40048FA51CCC}"/>
              </a:ext>
            </a:extLst>
          </p:cNvPr>
          <p:cNvPicPr>
            <a:picLocks noChangeAspect="1"/>
          </p:cNvPicPr>
          <p:nvPr/>
        </p:nvPicPr>
        <p:blipFill>
          <a:blip r:embed="rId2"/>
          <a:stretch>
            <a:fillRect/>
          </a:stretch>
        </p:blipFill>
        <p:spPr>
          <a:xfrm>
            <a:off x="4126270" y="2596896"/>
            <a:ext cx="8065730" cy="4187952"/>
          </a:xfrm>
          <a:prstGeom prst="rect">
            <a:avLst/>
          </a:prstGeom>
        </p:spPr>
      </p:pic>
    </p:spTree>
    <p:extLst>
      <p:ext uri="{BB962C8B-B14F-4D97-AF65-F5344CB8AC3E}">
        <p14:creationId xmlns:p14="http://schemas.microsoft.com/office/powerpoint/2010/main" val="119749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of Financial Services: </a:t>
            </a:r>
            <a:br>
              <a:rPr lang="en-US" dirty="0"/>
            </a:br>
            <a:r>
              <a:rPr lang="en-US" dirty="0"/>
              <a:t>EMPLOYEE PRODUCTIVITY</a:t>
            </a:r>
          </a:p>
        </p:txBody>
      </p:sp>
      <p:sp>
        <p:nvSpPr>
          <p:cNvPr id="3" name="Content Placeholder 2"/>
          <p:cNvSpPr>
            <a:spLocks noGrp="1"/>
          </p:cNvSpPr>
          <p:nvPr>
            <p:ph idx="1"/>
          </p:nvPr>
        </p:nvSpPr>
        <p:spPr>
          <a:xfrm>
            <a:off x="8710389" y="426720"/>
            <a:ext cx="3322585" cy="4023360"/>
          </a:xfrm>
        </p:spPr>
        <p:txBody>
          <a:bodyPr/>
          <a:lstStyle/>
          <a:p>
            <a:r>
              <a:rPr lang="en-US" sz="6000" dirty="0"/>
              <a:t>79%</a:t>
            </a:r>
          </a:p>
          <a:p>
            <a:r>
              <a:rPr lang="en-US" dirty="0"/>
              <a:t>of relationship managers say applications need improvement.</a:t>
            </a:r>
          </a:p>
        </p:txBody>
      </p:sp>
      <p:sp>
        <p:nvSpPr>
          <p:cNvPr id="4" name="Content Placeholder 2">
            <a:extLst>
              <a:ext uri="{FF2B5EF4-FFF2-40B4-BE49-F238E27FC236}">
                <a16:creationId xmlns:a16="http://schemas.microsoft.com/office/drawing/2014/main" id="{B2B8621D-25D8-4379-9541-DA12C4F66630}"/>
              </a:ext>
            </a:extLst>
          </p:cNvPr>
          <p:cNvSpPr txBox="1">
            <a:spLocks/>
          </p:cNvSpPr>
          <p:nvPr/>
        </p:nvSpPr>
        <p:spPr>
          <a:xfrm>
            <a:off x="1176528" y="2438400"/>
            <a:ext cx="3567750"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4400" dirty="0"/>
              <a:t>EMPLOYEE PRODUCTIVITY</a:t>
            </a:r>
          </a:p>
          <a:p>
            <a:r>
              <a:rPr lang="en-US" dirty="0"/>
              <a:t>is the #1 growth strategy for wealth mgmt. firms in 2016*</a:t>
            </a:r>
          </a:p>
        </p:txBody>
      </p:sp>
      <p:pic>
        <p:nvPicPr>
          <p:cNvPr id="7" name="Picture 6">
            <a:extLst>
              <a:ext uri="{FF2B5EF4-FFF2-40B4-BE49-F238E27FC236}">
                <a16:creationId xmlns:a16="http://schemas.microsoft.com/office/drawing/2014/main" id="{959D2CD0-5CF4-4328-8EE9-0A52BE053A61}"/>
              </a:ext>
            </a:extLst>
          </p:cNvPr>
          <p:cNvPicPr>
            <a:picLocks noChangeAspect="1"/>
          </p:cNvPicPr>
          <p:nvPr/>
        </p:nvPicPr>
        <p:blipFill>
          <a:blip r:embed="rId2"/>
          <a:stretch>
            <a:fillRect/>
          </a:stretch>
        </p:blipFill>
        <p:spPr>
          <a:xfrm>
            <a:off x="5402622" y="2743200"/>
            <a:ext cx="6526225" cy="3654686"/>
          </a:xfrm>
          <a:prstGeom prst="rect">
            <a:avLst/>
          </a:prstGeom>
        </p:spPr>
      </p:pic>
    </p:spTree>
    <p:extLst>
      <p:ext uri="{BB962C8B-B14F-4D97-AF65-F5344CB8AC3E}">
        <p14:creationId xmlns:p14="http://schemas.microsoft.com/office/powerpoint/2010/main" val="397751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of Financial Services: </a:t>
            </a:r>
            <a:br>
              <a:rPr lang="en-US" dirty="0"/>
            </a:br>
            <a:r>
              <a:rPr lang="en-US" dirty="0"/>
              <a:t>EMPLOYEE PRODUCTIVITY</a:t>
            </a:r>
          </a:p>
        </p:txBody>
      </p:sp>
      <p:sp>
        <p:nvSpPr>
          <p:cNvPr id="3" name="Content Placeholder 2"/>
          <p:cNvSpPr>
            <a:spLocks noGrp="1"/>
          </p:cNvSpPr>
          <p:nvPr>
            <p:ph idx="1"/>
          </p:nvPr>
        </p:nvSpPr>
        <p:spPr>
          <a:xfrm>
            <a:off x="8710389" y="426720"/>
            <a:ext cx="3322585" cy="4023360"/>
          </a:xfrm>
        </p:spPr>
        <p:txBody>
          <a:bodyPr/>
          <a:lstStyle/>
          <a:p>
            <a:r>
              <a:rPr lang="en-US" sz="6000" dirty="0"/>
              <a:t>79%</a:t>
            </a:r>
          </a:p>
          <a:p>
            <a:r>
              <a:rPr lang="en-US" dirty="0"/>
              <a:t>of relationship managers say applications need improvement.</a:t>
            </a:r>
          </a:p>
        </p:txBody>
      </p:sp>
      <p:sp>
        <p:nvSpPr>
          <p:cNvPr id="4" name="Content Placeholder 2">
            <a:extLst>
              <a:ext uri="{FF2B5EF4-FFF2-40B4-BE49-F238E27FC236}">
                <a16:creationId xmlns:a16="http://schemas.microsoft.com/office/drawing/2014/main" id="{B2B8621D-25D8-4379-9541-DA12C4F66630}"/>
              </a:ext>
            </a:extLst>
          </p:cNvPr>
          <p:cNvSpPr txBox="1">
            <a:spLocks/>
          </p:cNvSpPr>
          <p:nvPr/>
        </p:nvSpPr>
        <p:spPr>
          <a:xfrm>
            <a:off x="1176528" y="2438400"/>
            <a:ext cx="3567750"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4400" dirty="0"/>
              <a:t>EMPLOYEE PRODUCTIVITY</a:t>
            </a:r>
          </a:p>
          <a:p>
            <a:r>
              <a:rPr lang="en-US" dirty="0"/>
              <a:t>is the #1 growth strategy for wealth mgmt. firms in 2016*</a:t>
            </a:r>
          </a:p>
        </p:txBody>
      </p:sp>
      <p:pic>
        <p:nvPicPr>
          <p:cNvPr id="7" name="Picture 6">
            <a:extLst>
              <a:ext uri="{FF2B5EF4-FFF2-40B4-BE49-F238E27FC236}">
                <a16:creationId xmlns:a16="http://schemas.microsoft.com/office/drawing/2014/main" id="{959D2CD0-5CF4-4328-8EE9-0A52BE053A61}"/>
              </a:ext>
            </a:extLst>
          </p:cNvPr>
          <p:cNvPicPr>
            <a:picLocks noChangeAspect="1"/>
          </p:cNvPicPr>
          <p:nvPr/>
        </p:nvPicPr>
        <p:blipFill>
          <a:blip r:embed="rId2"/>
          <a:stretch>
            <a:fillRect/>
          </a:stretch>
        </p:blipFill>
        <p:spPr>
          <a:xfrm>
            <a:off x="6838391" y="2769704"/>
            <a:ext cx="3654686" cy="3628182"/>
          </a:xfrm>
          <a:prstGeom prst="rect">
            <a:avLst/>
          </a:prstGeom>
        </p:spPr>
      </p:pic>
      <p:pic>
        <p:nvPicPr>
          <p:cNvPr id="6" name="Picture 5">
            <a:extLst>
              <a:ext uri="{FF2B5EF4-FFF2-40B4-BE49-F238E27FC236}">
                <a16:creationId xmlns:a16="http://schemas.microsoft.com/office/drawing/2014/main" id="{BDE1ACB6-7809-4CDA-83BF-C22EC242861C}"/>
              </a:ext>
            </a:extLst>
          </p:cNvPr>
          <p:cNvPicPr>
            <a:picLocks noChangeAspect="1"/>
          </p:cNvPicPr>
          <p:nvPr/>
        </p:nvPicPr>
        <p:blipFill>
          <a:blip r:embed="rId3"/>
          <a:stretch>
            <a:fillRect/>
          </a:stretch>
        </p:blipFill>
        <p:spPr>
          <a:xfrm>
            <a:off x="5986040" y="1760054"/>
            <a:ext cx="2171700" cy="2019300"/>
          </a:xfrm>
          <a:prstGeom prst="rect">
            <a:avLst/>
          </a:prstGeom>
        </p:spPr>
      </p:pic>
    </p:spTree>
    <p:extLst>
      <p:ext uri="{BB962C8B-B14F-4D97-AF65-F5344CB8AC3E}">
        <p14:creationId xmlns:p14="http://schemas.microsoft.com/office/powerpoint/2010/main" val="1172120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3</TotalTime>
  <Words>743</Words>
  <Application>Microsoft Office PowerPoint</Application>
  <PresentationFormat>Widescreen</PresentationFormat>
  <Paragraphs>108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Tw Cen MT</vt:lpstr>
      <vt:lpstr>Tw Cen MT Condensed</vt:lpstr>
      <vt:lpstr>Wingdings 3</vt:lpstr>
      <vt:lpstr>Integral</vt:lpstr>
      <vt:lpstr>THE FUTURE OF FINANCIAL SERVICES THROUGH MY EYES</vt:lpstr>
      <vt:lpstr>FUTURE OF FINANCIAL SERVICES</vt:lpstr>
      <vt:lpstr>Financial services is facing a loyalty crisis</vt:lpstr>
      <vt:lpstr>Future of Financial Services</vt:lpstr>
      <vt:lpstr>Future of Financial Services:  “CONNECTING” WITH OUR CLIENT, NOT MERELY KNOWING OUR CLIENT</vt:lpstr>
      <vt:lpstr>Future of Financial Services</vt:lpstr>
      <vt:lpstr>Future of Financial Services:  “CONNECTING” WITH OUR CLIENT, NOT MERELY KNOWING OUR CLIENT</vt:lpstr>
      <vt:lpstr>Future of Financial Services:  EMPLOYEE PRODUCTIVITY</vt:lpstr>
      <vt:lpstr>Future of Financial Services:  EMPLOYEE PRODUCTIVITY</vt:lpstr>
      <vt:lpstr>Future of Financial Services:  ALTERNATIVE / NONTRADITIONAL FINANCIAL SERVICE PROVIDERS</vt:lpstr>
      <vt:lpstr>Future of Financial Services</vt:lpstr>
      <vt:lpstr>Future of Financial Services:  innovation and digitalization</vt:lpstr>
      <vt:lpstr>Future of Financial Services:  innovation and digitalization</vt:lpstr>
      <vt:lpstr>Future of Financial Services</vt:lpstr>
      <vt:lpstr>Future of Financial Services</vt:lpstr>
      <vt:lpstr>FUTURE OF FINANCIAL SERVICES: Global Transparency &amp; Automatic Exchange</vt:lpstr>
      <vt:lpstr>FUTURE OF FINANCIAL SERVICES: SKILLED HUMAN CAPITAL</vt:lpstr>
      <vt:lpstr>FUTURE OF FINANCIAL SERVICES: VALUE PROPOSITIONS</vt:lpstr>
      <vt:lpstr>FUTURE OF FINANCIAL SERVICES: ADAPTING TO CONTINUED PRESSURE AND COMPETITION FROM ONSHORE JURISDICTIONS AND LESS TRANSPARENT JURISDICTIONS</vt:lpstr>
      <vt:lpstr>Future of Financial Services</vt:lpstr>
      <vt:lpstr>Future of Financial Services</vt:lpstr>
      <vt:lpstr>FUTURE OF FINANCIAL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FINANCIAL SERVICES THROUGH MY EYES</dc:title>
  <dc:creator>Iyandra Bryan</dc:creator>
  <cp:lastModifiedBy>Iyandra Bryan</cp:lastModifiedBy>
  <cp:revision>1</cp:revision>
  <dcterms:created xsi:type="dcterms:W3CDTF">2018-10-12T11:11:52Z</dcterms:created>
  <dcterms:modified xsi:type="dcterms:W3CDTF">2018-10-12T11:15:03Z</dcterms:modified>
</cp:coreProperties>
</file>