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7" r:id="rId4"/>
    <p:sldId id="274" r:id="rId5"/>
    <p:sldId id="259" r:id="rId6"/>
    <p:sldId id="269" r:id="rId7"/>
    <p:sldId id="270" r:id="rId8"/>
    <p:sldId id="282" r:id="rId9"/>
    <p:sldId id="276" r:id="rId10"/>
    <p:sldId id="283" r:id="rId11"/>
    <p:sldId id="278" r:id="rId12"/>
    <p:sldId id="281" r:id="rId13"/>
    <p:sldId id="268" r:id="rId14"/>
    <p:sldId id="264" r:id="rId15"/>
    <p:sldId id="266" r:id="rId16"/>
    <p:sldId id="265" r:id="rId17"/>
    <p:sldId id="258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4711" autoAdjust="0"/>
  </p:normalViewPr>
  <p:slideViewPr>
    <p:cSldViewPr snapToGrid="0">
      <p:cViewPr varScale="1">
        <p:scale>
          <a:sx n="77" d="100"/>
          <a:sy n="77" d="100"/>
        </p:scale>
        <p:origin x="102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0BDB-F088-4451-BAA4-4C15A03615B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6B735-891B-4C80-BB1A-1A6DBB37A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2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6B735-891B-4C80-BB1A-1A6DBB37AE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6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5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57" y="5845005"/>
            <a:ext cx="2100943" cy="101299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0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9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2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0592-D8A7-4B16-B620-F623572A44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4959-B145-44E9-A587-E10AA436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Nassau Conference</a:t>
            </a:r>
            <a:br>
              <a:rPr lang="en-US" dirty="0" smtClean="0"/>
            </a:br>
            <a:r>
              <a:rPr lang="en-US" sz="4000" dirty="0" smtClean="0"/>
              <a:t>Business Unusual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 Tech</a:t>
            </a:r>
          </a:p>
          <a:p>
            <a:r>
              <a:rPr lang="en-US" dirty="0" smtClean="0"/>
              <a:t>Kelly Banks, Ansbacher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 October 4, 2017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17" y="5349875"/>
            <a:ext cx="2819400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70356"/>
            <a:ext cx="9191288" cy="57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 Tech for Business Unusual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27342"/>
            <a:ext cx="10624457" cy="5248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Changing UHNWI and HNWI demographic and expectation for digital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  <a:p>
            <a:pPr lvl="1"/>
            <a:r>
              <a:rPr lang="en-US" dirty="0" smtClean="0"/>
              <a:t>Digital savvy end clients are the new cross-generational norm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ealth management Industry change follows innovation in consumer banking and payments</a:t>
            </a:r>
          </a:p>
          <a:p>
            <a:pPr lvl="2"/>
            <a:r>
              <a:rPr lang="en-US" dirty="0" smtClean="0"/>
              <a:t> expectation for digital and 24/7 delivery of wealth management products and services</a:t>
            </a:r>
          </a:p>
          <a:p>
            <a:pPr lvl="2"/>
            <a:r>
              <a:rPr lang="en-US" dirty="0" smtClean="0"/>
              <a:t>Compliance and user-friendly service and interfaces</a:t>
            </a:r>
          </a:p>
          <a:p>
            <a:pPr lvl="2"/>
            <a:r>
              <a:rPr lang="en-US" dirty="0" smtClean="0"/>
              <a:t>Content that is tailored and relevant</a:t>
            </a:r>
          </a:p>
          <a:p>
            <a:pPr lvl="2"/>
            <a:r>
              <a:rPr lang="en-US" dirty="0" smtClean="0"/>
              <a:t>Transparency of fees and lower investment costs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80" y="6010445"/>
            <a:ext cx="1565753" cy="7549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29343" y="1127342"/>
            <a:ext cx="10733314" cy="45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 Tech for Business Unusual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27342"/>
            <a:ext cx="10624457" cy="5248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Investment and Wealth Management is the 3</a:t>
            </a:r>
            <a:r>
              <a:rPr lang="en-US" i="1" baseline="30000" dirty="0" smtClean="0"/>
              <a:t>rd</a:t>
            </a:r>
            <a:r>
              <a:rPr lang="en-US" i="1" dirty="0" smtClean="0"/>
              <a:t> Industry about to be disrupted </a:t>
            </a:r>
            <a:r>
              <a:rPr lang="en-US" sz="2000" i="1" dirty="0" smtClean="0"/>
              <a:t>( PwC Survey 2017: 1300 senior Financial Services and Fintech Execs from 71 countries)</a:t>
            </a:r>
          </a:p>
          <a:p>
            <a:pPr marL="0" indent="0">
              <a:buNone/>
            </a:pPr>
            <a:endParaRPr lang="en-US" sz="2000" i="1" dirty="0" smtClean="0"/>
          </a:p>
          <a:p>
            <a:pPr lvl="1"/>
            <a:r>
              <a:rPr lang="en-US" dirty="0" smtClean="0"/>
              <a:t>88% believe revenue is being lost to innovators</a:t>
            </a:r>
          </a:p>
          <a:p>
            <a:pPr lvl="1"/>
            <a:r>
              <a:rPr lang="en-US" dirty="0" smtClean="0"/>
              <a:t>56% have put disruption at the heart of their strategy</a:t>
            </a:r>
          </a:p>
          <a:p>
            <a:pPr lvl="1"/>
            <a:r>
              <a:rPr lang="en-US" dirty="0" smtClean="0"/>
              <a:t>77% expect to adopt </a:t>
            </a:r>
            <a:r>
              <a:rPr lang="en-US" dirty="0" err="1" smtClean="0"/>
              <a:t>blockchain</a:t>
            </a:r>
            <a:r>
              <a:rPr lang="en-US" dirty="0" smtClean="0"/>
              <a:t> technology as part of a process by 2020</a:t>
            </a:r>
          </a:p>
          <a:p>
            <a:pPr lvl="1"/>
            <a:r>
              <a:rPr lang="en-US" dirty="0" smtClean="0"/>
              <a:t>20 % is the predicted annual Return </a:t>
            </a:r>
            <a:r>
              <a:rPr lang="en-US" dirty="0"/>
              <a:t>O</a:t>
            </a:r>
            <a:r>
              <a:rPr lang="en-US" dirty="0" smtClean="0"/>
              <a:t>n Investment on Fintech innovation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Regulations are still seen as barriers to change which are looking to be solved by </a:t>
            </a:r>
            <a:r>
              <a:rPr lang="en-US" dirty="0" err="1" smtClean="0"/>
              <a:t>RegTech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80" y="6010445"/>
            <a:ext cx="1565753" cy="7549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29343" y="1127342"/>
            <a:ext cx="10733314" cy="45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7" y="365125"/>
            <a:ext cx="11090753" cy="1325563"/>
          </a:xfrm>
        </p:spPr>
        <p:txBody>
          <a:bodyPr/>
          <a:lstStyle/>
          <a:p>
            <a:r>
              <a:rPr lang="en-US" dirty="0" err="1" smtClean="0"/>
              <a:t>Blockchain</a:t>
            </a:r>
            <a:r>
              <a:rPr lang="en-US" dirty="0" smtClean="0"/>
              <a:t>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7744"/>
            <a:ext cx="10515600" cy="4351338"/>
          </a:xfrm>
        </p:spPr>
        <p:txBody>
          <a:bodyPr/>
          <a:lstStyle/>
          <a:p>
            <a:r>
              <a:rPr lang="en-US" dirty="0" smtClean="0"/>
              <a:t>What is Block chain</a:t>
            </a:r>
          </a:p>
          <a:p>
            <a:pPr lvl="1"/>
            <a:r>
              <a:rPr lang="en-US" dirty="0" smtClean="0"/>
              <a:t>It is a decentralized database ( digital ledger) of transactions (block)  that everyone on the network (chain of computers)  can see (transparency)</a:t>
            </a:r>
          </a:p>
          <a:p>
            <a:pPr lvl="1"/>
            <a:r>
              <a:rPr lang="en-US" dirty="0" smtClean="0"/>
              <a:t>The history of the transactions (blocks)  is unchangeable as it becomes a part of the record </a:t>
            </a:r>
            <a:r>
              <a:rPr lang="en-US" dirty="0"/>
              <a:t>(</a:t>
            </a:r>
            <a:r>
              <a:rPr lang="en-US" dirty="0" smtClean="0"/>
              <a:t>chain)</a:t>
            </a:r>
          </a:p>
          <a:p>
            <a:pPr lvl="1"/>
            <a:r>
              <a:rPr lang="en-US" dirty="0" smtClean="0"/>
              <a:t>The integrity of the database ( digital ledger) and transaction records ( block chain) is kept secure by</a:t>
            </a:r>
          </a:p>
          <a:p>
            <a:pPr lvl="2"/>
            <a:r>
              <a:rPr lang="en-US" dirty="0" smtClean="0"/>
              <a:t> sophisticated mathematical algorithms ( Encryption) called a keys or hashes</a:t>
            </a:r>
          </a:p>
          <a:p>
            <a:pPr lvl="2"/>
            <a:r>
              <a:rPr lang="en-US" dirty="0" smtClean="0"/>
              <a:t>Verification of the transaction records (block chain) by everyone on the network approving the transaction is valid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373" y="102644"/>
            <a:ext cx="7451107" cy="62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cdn-images-1.medium.com/max/894/1*SJzs3p7pSESXbbjkovbgcQ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715419"/>
            <a:ext cx="85153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Bitcoin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 - private keys. A transaction is a transfer of value between </a:t>
            </a:r>
            <a:r>
              <a:rPr lang="en-US" b="1" dirty="0" smtClean="0"/>
              <a:t>Bitcoin </a:t>
            </a:r>
            <a:r>
              <a:rPr lang="en-US" dirty="0" smtClean="0"/>
              <a:t>wallets </a:t>
            </a:r>
            <a:r>
              <a:rPr lang="en-US" dirty="0"/>
              <a:t>that gets included in the block chain. </a:t>
            </a:r>
            <a:r>
              <a:rPr lang="en-US" b="1" dirty="0"/>
              <a:t>Bitcoin</a:t>
            </a:r>
            <a:r>
              <a:rPr lang="en-US" dirty="0"/>
              <a:t> wallets keep a secret piece of data called a private key or seed, which is used to sign transactions, providing a mathematical proof that they have come from the owner of the wallet</a:t>
            </a:r>
          </a:p>
        </p:txBody>
      </p:sp>
    </p:spTree>
    <p:extLst>
      <p:ext uri="{BB962C8B-B14F-4D97-AF65-F5344CB8AC3E}">
        <p14:creationId xmlns:p14="http://schemas.microsoft.com/office/powerpoint/2010/main" val="68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99" y="1695449"/>
            <a:ext cx="9053413" cy="44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30606"/>
            <a:ext cx="9169400" cy="61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3" y="356588"/>
            <a:ext cx="10733314" cy="791261"/>
          </a:xfrm>
        </p:spPr>
        <p:txBody>
          <a:bodyPr/>
          <a:lstStyle/>
          <a:p>
            <a:r>
              <a:rPr lang="en-US" dirty="0" smtClean="0"/>
              <a:t>What is Fin Tech?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388"/>
            <a:ext cx="10515600" cy="47974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Fin Tech is an acronym for Financial Technology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is the new technology and innovation that aims to transform the delivery of traditional financial services to better serve  clients be they businesses or individual clients.</a:t>
            </a:r>
          </a:p>
          <a:p>
            <a:pPr lvl="1"/>
            <a:r>
              <a:rPr lang="en-US" dirty="0" smtClean="0"/>
              <a:t>Creating an app to obtain balances, transfer funds, view </a:t>
            </a:r>
            <a:r>
              <a:rPr lang="en-US" dirty="0" smtClean="0"/>
              <a:t>portfolio investments</a:t>
            </a:r>
            <a:r>
              <a:rPr lang="en-US" dirty="0" smtClean="0"/>
              <a:t>, see statements and transactions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of smartphones for mobile banking and investing services making it convenient to bank and invest anytime, anywhere </a:t>
            </a:r>
          </a:p>
          <a:p>
            <a:pPr lvl="1"/>
            <a:r>
              <a:rPr lang="en-US" dirty="0" smtClean="0"/>
              <a:t>Use of data and mathematical algorithms to simplify investing creating opportunities for lower costs on investment products</a:t>
            </a:r>
          </a:p>
          <a:p>
            <a:pPr lvl="1"/>
            <a:r>
              <a:rPr lang="en-US" dirty="0" smtClean="0"/>
              <a:t>Online account opening and forms with e-signatures and digital acceptance of documents to speed client acquisition and onboarding</a:t>
            </a:r>
          </a:p>
          <a:p>
            <a:pPr lvl="1"/>
            <a:r>
              <a:rPr lang="en-US" dirty="0" smtClean="0"/>
              <a:t>The Digital Bank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80" y="6010445"/>
            <a:ext cx="1565753" cy="7549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29343" y="1269118"/>
            <a:ext cx="10733314" cy="45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1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3" y="356588"/>
            <a:ext cx="10733314" cy="791261"/>
          </a:xfrm>
        </p:spPr>
        <p:txBody>
          <a:bodyPr/>
          <a:lstStyle/>
          <a:p>
            <a:r>
              <a:rPr lang="en-US" dirty="0" smtClean="0"/>
              <a:t>What is Fin Tech?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388"/>
            <a:ext cx="10515600" cy="4797469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is the new financial industry that applies technology to disrupt the traditional model for financial services catering not only to legacy wealth but the transfer to the next generation of wealth</a:t>
            </a:r>
          </a:p>
          <a:p>
            <a:pPr lvl="1"/>
            <a:r>
              <a:rPr lang="en-US" dirty="0" smtClean="0"/>
              <a:t>Ability to have the flexibility for self service payments and transfers and Individual service</a:t>
            </a:r>
          </a:p>
          <a:p>
            <a:pPr lvl="1"/>
            <a:r>
              <a:rPr lang="en-US" dirty="0" smtClean="0"/>
              <a:t>Video conferencing client meetings rather than in-person with digital presentations</a:t>
            </a:r>
          </a:p>
          <a:p>
            <a:pPr lvl="1"/>
            <a:r>
              <a:rPr lang="en-US" dirty="0" smtClean="0"/>
              <a:t>The use of biometrics and smart codes in places of traditional MIFTs and call-backs streamlining transaction authentication</a:t>
            </a:r>
          </a:p>
          <a:p>
            <a:pPr lvl="1"/>
            <a:r>
              <a:rPr lang="en-US" dirty="0" smtClean="0"/>
              <a:t>Hybrid approach of using </a:t>
            </a:r>
            <a:r>
              <a:rPr lang="en-US" dirty="0" err="1" smtClean="0"/>
              <a:t>Robo</a:t>
            </a:r>
            <a:r>
              <a:rPr lang="en-US" dirty="0" smtClean="0"/>
              <a:t> Advisors and financial advisors</a:t>
            </a:r>
          </a:p>
          <a:p>
            <a:pPr lvl="2"/>
            <a:r>
              <a:rPr lang="en-US" dirty="0" smtClean="0"/>
              <a:t>Automated tools for rebalancing and simple tasks and Financial Advisor for complicated tasks and advice</a:t>
            </a:r>
          </a:p>
          <a:p>
            <a:pPr lvl="1"/>
            <a:r>
              <a:rPr lang="en-US" dirty="0" smtClean="0"/>
              <a:t>Delivery of Research and investment content digitally instead of glossy booklets</a:t>
            </a:r>
          </a:p>
          <a:p>
            <a:pPr lvl="1"/>
            <a:r>
              <a:rPr lang="en-US" dirty="0" smtClean="0"/>
              <a:t>Crypto and digital currencies creating new digital exchanges using a digital wallet instead of banking institution</a:t>
            </a:r>
          </a:p>
          <a:p>
            <a:pPr lvl="1"/>
            <a:r>
              <a:rPr lang="en-US" dirty="0" smtClean="0"/>
              <a:t>Machine learning (Artificial Intelligence) for smart personal tailoring of financial interests based on social engineering</a:t>
            </a:r>
          </a:p>
          <a:p>
            <a:pPr lvl="1"/>
            <a:r>
              <a:rPr lang="en-US" dirty="0" smtClean="0"/>
              <a:t>Use of e-marketing, big data and wisdom of the crowd for pipe-line opportunities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80" y="6010445"/>
            <a:ext cx="1565753" cy="7549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29343" y="1269118"/>
            <a:ext cx="10733314" cy="45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3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31" y="6161435"/>
            <a:ext cx="1252601" cy="603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3" y="365126"/>
            <a:ext cx="10827707" cy="730009"/>
          </a:xfrm>
        </p:spPr>
        <p:txBody>
          <a:bodyPr/>
          <a:lstStyle/>
          <a:p>
            <a:r>
              <a:rPr lang="en-US" dirty="0" smtClean="0"/>
              <a:t>What Is Fin Tech?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64" y="1189972"/>
            <a:ext cx="10827707" cy="5336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It is changing the way that companies operate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Flatter organization</a:t>
            </a:r>
          </a:p>
          <a:p>
            <a:pPr lvl="2"/>
            <a:r>
              <a:rPr lang="en-US" dirty="0" smtClean="0"/>
              <a:t>‘Management’ closer to the client,  product, service and employees</a:t>
            </a:r>
          </a:p>
          <a:p>
            <a:pPr lvl="2"/>
            <a:r>
              <a:rPr lang="en-US" dirty="0" smtClean="0"/>
              <a:t>Decisions are made faster</a:t>
            </a:r>
          </a:p>
          <a:p>
            <a:pPr lvl="2"/>
            <a:r>
              <a:rPr lang="en-US" dirty="0" smtClean="0"/>
              <a:t>Ability to pivot</a:t>
            </a:r>
          </a:p>
          <a:p>
            <a:pPr lvl="1"/>
            <a:r>
              <a:rPr lang="en-US" dirty="0" smtClean="0"/>
              <a:t>Culture of collaboration rather than silos</a:t>
            </a:r>
          </a:p>
          <a:p>
            <a:pPr lvl="2"/>
            <a:r>
              <a:rPr lang="en-US" dirty="0" smtClean="0"/>
              <a:t>Crowd souring of ideas and the best idea ‘wins’</a:t>
            </a:r>
          </a:p>
          <a:p>
            <a:pPr lvl="1"/>
            <a:r>
              <a:rPr lang="en-US" dirty="0" smtClean="0"/>
              <a:t>The concept of accelerators and incubators </a:t>
            </a:r>
          </a:p>
          <a:p>
            <a:pPr lvl="2"/>
            <a:r>
              <a:rPr lang="en-US" dirty="0" smtClean="0"/>
              <a:t>Bringing in start-ups  within a type of partnership  to harness digital trends and innovation solutions to  business challenges</a:t>
            </a:r>
          </a:p>
          <a:p>
            <a:pPr lvl="2"/>
            <a:r>
              <a:rPr lang="en-US" dirty="0" smtClean="0"/>
              <a:t>Working with fin tech  start-ups rather than risk being disrupted by them</a:t>
            </a:r>
          </a:p>
          <a:p>
            <a:pPr lvl="2"/>
            <a:r>
              <a:rPr lang="en-US" dirty="0" smtClean="0"/>
              <a:t>Shift from building most of the technology in house instead co-develop</a:t>
            </a:r>
          </a:p>
          <a:p>
            <a:pPr lvl="1"/>
            <a:r>
              <a:rPr lang="en-US" dirty="0" smtClean="0"/>
              <a:t>Digital environment</a:t>
            </a:r>
          </a:p>
          <a:p>
            <a:pPr lvl="2"/>
            <a:r>
              <a:rPr lang="en-US" dirty="0" smtClean="0"/>
              <a:t>Lack of paper  - everything in an intranet based environment  easily found with a click or search</a:t>
            </a:r>
          </a:p>
          <a:p>
            <a:pPr lvl="1"/>
            <a:r>
              <a:rPr lang="en-US" dirty="0" smtClean="0"/>
              <a:t>Technology shifts from a back-office concern to total integration in the firms business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7236" y="1082384"/>
            <a:ext cx="10936564" cy="85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Present Situation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Financial Services </a:t>
            </a:r>
            <a:r>
              <a:rPr lang="en-US" dirty="0" err="1" smtClean="0"/>
              <a:t>Centres</a:t>
            </a:r>
            <a:r>
              <a:rPr lang="en-US" dirty="0" smtClean="0"/>
              <a:t>  around the world have reinvented themselves to embrace Financial Technology to stay competitive and relevant</a:t>
            </a:r>
          </a:p>
          <a:p>
            <a:pPr lvl="1"/>
            <a:r>
              <a:rPr lang="en-US" dirty="0" smtClean="0"/>
              <a:t>London, Singapore, New York, Switzerland</a:t>
            </a:r>
          </a:p>
          <a:p>
            <a:pPr lvl="1"/>
            <a:r>
              <a:rPr lang="en-US" dirty="0" smtClean="0"/>
              <a:t>Singapore is rushing to reinvent itself as Asia’s Fin Tech Hub to fend off regulatory threat to its wealth management industry</a:t>
            </a:r>
          </a:p>
          <a:p>
            <a:r>
              <a:rPr lang="en-US" dirty="0" smtClean="0"/>
              <a:t>Multiple fast changing regulations are a threat to the wealth </a:t>
            </a:r>
            <a:r>
              <a:rPr lang="en-US" dirty="0"/>
              <a:t>m</a:t>
            </a:r>
            <a:r>
              <a:rPr lang="en-US" dirty="0" smtClean="0"/>
              <a:t>anagement Industry</a:t>
            </a:r>
          </a:p>
          <a:p>
            <a:r>
              <a:rPr lang="en-US" dirty="0" smtClean="0"/>
              <a:t>Changing UHNWI and HNWI demographic and expectation for digital</a:t>
            </a:r>
            <a:endParaRPr lang="en-US" dirty="0" smtClean="0"/>
          </a:p>
          <a:p>
            <a:r>
              <a:rPr lang="en-US" dirty="0" smtClean="0"/>
              <a:t>Investment and Wealth Management is the 3</a:t>
            </a:r>
            <a:r>
              <a:rPr lang="en-US" baseline="30000" dirty="0" smtClean="0"/>
              <a:t>rd</a:t>
            </a:r>
            <a:r>
              <a:rPr lang="en-US" dirty="0" smtClean="0"/>
              <a:t> Industry about to be disrupted </a:t>
            </a:r>
            <a:r>
              <a:rPr lang="en-US" sz="2000" i="1" dirty="0" smtClean="0"/>
              <a:t>( PwC Survey 2017)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29343" y="1269118"/>
            <a:ext cx="10733314" cy="45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20" y="6010446"/>
            <a:ext cx="1577813" cy="7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 Tech for Business Unusual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342"/>
            <a:ext cx="10515600" cy="5248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Fintech Hub</a:t>
            </a:r>
          </a:p>
          <a:p>
            <a:pPr marL="0" indent="0">
              <a:buNone/>
            </a:pPr>
            <a:endParaRPr lang="en-US" i="1" dirty="0" smtClean="0"/>
          </a:p>
          <a:p>
            <a:pPr lvl="1"/>
            <a:r>
              <a:rPr lang="en-US" dirty="0" smtClean="0"/>
              <a:t>Compete and re-invent ourselves with establishing a Financial Services Hub – ( Eco System) in The Bahamas</a:t>
            </a:r>
          </a:p>
          <a:p>
            <a:pPr lvl="2"/>
            <a:r>
              <a:rPr lang="en-US" dirty="0" smtClean="0"/>
              <a:t>Cayman, Jamaica, Barbados, Trinidad</a:t>
            </a:r>
          </a:p>
          <a:p>
            <a:pPr lvl="2"/>
            <a:r>
              <a:rPr lang="en-US" dirty="0" smtClean="0"/>
              <a:t>Attract digital banking, digital regulation (</a:t>
            </a:r>
            <a:r>
              <a:rPr lang="en-US" dirty="0" err="1" smtClean="0"/>
              <a:t>RegTech</a:t>
            </a:r>
            <a:r>
              <a:rPr lang="en-US" dirty="0" smtClean="0"/>
              <a:t>) and digital Insurance (</a:t>
            </a:r>
            <a:r>
              <a:rPr lang="en-US" dirty="0" err="1" smtClean="0"/>
              <a:t>Insur</a:t>
            </a:r>
            <a:r>
              <a:rPr lang="en-US" dirty="0" smtClean="0"/>
              <a:t> Tech) start-ups and companies to form </a:t>
            </a:r>
            <a:r>
              <a:rPr lang="en-US" dirty="0"/>
              <a:t> </a:t>
            </a:r>
            <a:r>
              <a:rPr lang="en-US" dirty="0" smtClean="0"/>
              <a:t>a new industry working with The Bahamas regulators to form a safe haven to prove out new technology solutions to scale globally</a:t>
            </a:r>
          </a:p>
          <a:p>
            <a:pPr lvl="3"/>
            <a:r>
              <a:rPr lang="en-US" dirty="0" smtClean="0"/>
              <a:t>Monetary Authority Singapore (MAS) in Singapore</a:t>
            </a:r>
          </a:p>
          <a:p>
            <a:pPr lvl="3"/>
            <a:r>
              <a:rPr lang="en-US" dirty="0" smtClean="0"/>
              <a:t>Financial Conduct Authority  (FCA) in London</a:t>
            </a:r>
          </a:p>
          <a:p>
            <a:pPr lvl="3"/>
            <a:r>
              <a:rPr lang="en-US" dirty="0" smtClean="0"/>
              <a:t>Financial Industry Regulatory Authority (FINRA ( United States)  - </a:t>
            </a:r>
            <a:r>
              <a:rPr lang="en-US" i="1" dirty="0" smtClean="0"/>
              <a:t>working committee established June 2017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80" y="6010445"/>
            <a:ext cx="1565753" cy="7549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29343" y="1127342"/>
            <a:ext cx="10733314" cy="45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4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1" y="124266"/>
            <a:ext cx="11705909" cy="66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 Tech for Business Unusual: ( </a:t>
            </a:r>
            <a:r>
              <a:rPr lang="en-US" dirty="0" err="1" smtClean="0"/>
              <a:t>RegTech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27342"/>
            <a:ext cx="10624457" cy="5248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Multiple fast changing regulations are a threat to the wealth management Industry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 technology to benefit the AML process</a:t>
            </a:r>
          </a:p>
          <a:p>
            <a:pPr lvl="1"/>
            <a:r>
              <a:rPr lang="en-US" dirty="0" smtClean="0"/>
              <a:t>Provides regulators, banks and law enforcement agencies with a digital public record that is verified, secured and immutable</a:t>
            </a:r>
          </a:p>
          <a:p>
            <a:pPr lvl="1"/>
            <a:r>
              <a:rPr lang="en-US" dirty="0" smtClean="0"/>
              <a:t>Instantly verify the credentials of parties involved in a transaction and identify any discrepancies in the information</a:t>
            </a:r>
          </a:p>
          <a:p>
            <a:pPr lvl="2"/>
            <a:r>
              <a:rPr lang="en-US" dirty="0" smtClean="0"/>
              <a:t>Currency transactions</a:t>
            </a:r>
          </a:p>
          <a:p>
            <a:pPr lvl="2"/>
            <a:r>
              <a:rPr lang="en-US" dirty="0" smtClean="0"/>
              <a:t>KYC</a:t>
            </a:r>
            <a:endParaRPr lang="en-US" dirty="0" smtClean="0"/>
          </a:p>
          <a:p>
            <a:r>
              <a:rPr lang="en-US" dirty="0" smtClean="0"/>
              <a:t>Biometrics technology could serve as a more efficient way to verify identity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80" y="6010445"/>
            <a:ext cx="1565753" cy="7549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29343" y="1127342"/>
            <a:ext cx="10733314" cy="45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10129</TotalTime>
  <Words>983</Words>
  <Application>Microsoft Office PowerPoint</Application>
  <PresentationFormat>Widescreen</PresentationFormat>
  <Paragraphs>102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Nassau Conference Business Unusual</vt:lpstr>
      <vt:lpstr>PowerPoint Presentation</vt:lpstr>
      <vt:lpstr>What is Fin Tech?</vt:lpstr>
      <vt:lpstr>What is Fin Tech?</vt:lpstr>
      <vt:lpstr>What Is Fin Tech?</vt:lpstr>
      <vt:lpstr>The Present Situation </vt:lpstr>
      <vt:lpstr>Fin Tech for Business Unusual</vt:lpstr>
      <vt:lpstr>PowerPoint Presentation</vt:lpstr>
      <vt:lpstr>Fin Tech for Business Unusual: ( RegTech)</vt:lpstr>
      <vt:lpstr>PowerPoint Presentation</vt:lpstr>
      <vt:lpstr>Fin Tech for Business Unusual</vt:lpstr>
      <vt:lpstr>Fin Tech for Business Unusual</vt:lpstr>
      <vt:lpstr>Appendix</vt:lpstr>
      <vt:lpstr>Blockchain Technology</vt:lpstr>
      <vt:lpstr>PowerPoint Presentation</vt:lpstr>
      <vt:lpstr>PowerPoint Presentation</vt:lpstr>
      <vt:lpstr>How Does Bitcoin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Nassau Conference</dc:title>
  <dc:creator>Kelly Lockhart-Banks</dc:creator>
  <cp:lastModifiedBy>Kelly Lockhart-Banks</cp:lastModifiedBy>
  <cp:revision>75</cp:revision>
  <dcterms:created xsi:type="dcterms:W3CDTF">2017-09-26T18:54:33Z</dcterms:created>
  <dcterms:modified xsi:type="dcterms:W3CDTF">2017-10-03T19:43:41Z</dcterms:modified>
</cp:coreProperties>
</file>