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83" r:id="rId3"/>
    <p:sldId id="391" r:id="rId4"/>
    <p:sldId id="384" r:id="rId5"/>
    <p:sldId id="381" r:id="rId6"/>
    <p:sldId id="385" r:id="rId7"/>
    <p:sldId id="386" r:id="rId8"/>
    <p:sldId id="387" r:id="rId9"/>
    <p:sldId id="388" r:id="rId10"/>
    <p:sldId id="389" r:id="rId11"/>
    <p:sldId id="390" r:id="rId12"/>
    <p:sldId id="392" r:id="rId13"/>
    <p:sldId id="393" r:id="rId14"/>
    <p:sldId id="3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10" autoAdjust="0"/>
    <p:restoredTop sz="98864" autoAdjust="0"/>
  </p:normalViewPr>
  <p:slideViewPr>
    <p:cSldViewPr>
      <p:cViewPr>
        <p:scale>
          <a:sx n="100" d="100"/>
          <a:sy n="100" d="100"/>
        </p:scale>
        <p:origin x="-11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D68DA-AB61-7349-88B0-5CF010526BC1}" type="datetimeFigureOut">
              <a:rPr lang="en-US" smtClean="0"/>
              <a:pPr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2D51C-C91C-FC44-BD2F-D872DF08C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5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D51C-C91C-FC44-BD2F-D872DF08C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05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7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7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7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7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89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8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13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57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87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8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22A70-1BF5-47C2-B812-794EA2027876}" type="datetimeFigureOut">
              <a:rPr lang="en-US" smtClean="0"/>
              <a:pPr/>
              <a:t>10/2/17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1A1895-CB08-4F00-8CE2-701AD00EA579}" type="slidenum">
              <a:rPr lang="en-029" smtClean="0"/>
              <a:pPr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2286000"/>
          </a:xfrm>
        </p:spPr>
        <p:txBody>
          <a:bodyPr/>
          <a:lstStyle/>
          <a:p>
            <a:r>
              <a:rPr lang="en-029" sz="4800" dirty="0" smtClean="0"/>
              <a:t>AIBT Nassau Conference Bootcamp</a:t>
            </a:r>
            <a:r>
              <a:rPr lang="en-029" dirty="0" smtClean="0"/>
              <a:t/>
            </a:r>
            <a:br>
              <a:rPr lang="en-029" dirty="0" smtClean="0"/>
            </a:br>
            <a:r>
              <a:rPr lang="en-US" sz="3600" dirty="0" smtClean="0"/>
              <a:t>Family Offices</a:t>
            </a:r>
            <a:endParaRPr lang="en-029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8013" cy="1066800"/>
          </a:xfrm>
        </p:spPr>
        <p:txBody>
          <a:bodyPr>
            <a:normAutofit/>
          </a:bodyPr>
          <a:lstStyle/>
          <a:p>
            <a:r>
              <a:rPr lang="en-029" sz="2400" dirty="0" smtClean="0"/>
              <a:t>Ryan Pinder</a:t>
            </a:r>
          </a:p>
          <a:p>
            <a:r>
              <a:rPr lang="en-029" sz="2400" dirty="0" smtClean="0"/>
              <a:t>GrahamThompson</a:t>
            </a:r>
            <a:endParaRPr lang="en-029" sz="24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Family Office Services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133600"/>
            <a:ext cx="7662864" cy="4419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Business </a:t>
            </a:r>
            <a:r>
              <a:rPr lang="en-US" dirty="0" smtClean="0"/>
              <a:t>Planning</a:t>
            </a:r>
          </a:p>
          <a:p>
            <a:pPr lvl="1" algn="just"/>
            <a:r>
              <a:rPr lang="en-US" dirty="0" smtClean="0"/>
              <a:t>The family office can provide advisory services on financing and business promotion.  This includes:</a:t>
            </a:r>
            <a:endParaRPr lang="en-US" dirty="0"/>
          </a:p>
          <a:p>
            <a:pPr lvl="2" algn="just"/>
            <a:r>
              <a:rPr lang="en-US" dirty="0" smtClean="0"/>
              <a:t>Business development</a:t>
            </a:r>
          </a:p>
          <a:p>
            <a:pPr lvl="2" algn="just"/>
            <a:r>
              <a:rPr lang="en-US" dirty="0" smtClean="0"/>
              <a:t>Structured financing</a:t>
            </a:r>
          </a:p>
          <a:p>
            <a:pPr lvl="2" algn="just"/>
            <a:r>
              <a:rPr lang="en-US" dirty="0" smtClean="0"/>
              <a:t>Private equity</a:t>
            </a:r>
          </a:p>
          <a:p>
            <a:pPr lvl="2" algn="just"/>
            <a:r>
              <a:rPr lang="en-US" dirty="0" smtClean="0"/>
              <a:t>Mergers and </a:t>
            </a:r>
            <a:r>
              <a:rPr lang="en-US" dirty="0" smtClean="0"/>
              <a:t>acquisitions</a:t>
            </a:r>
            <a:endParaRPr lang="en-US" dirty="0"/>
          </a:p>
          <a:p>
            <a:pPr algn="just"/>
            <a:r>
              <a:rPr lang="en-US" dirty="0" smtClean="0"/>
              <a:t>Risk Management</a:t>
            </a:r>
          </a:p>
          <a:p>
            <a:pPr lvl="1" algn="just"/>
            <a:r>
              <a:rPr lang="en-US" dirty="0" smtClean="0"/>
              <a:t>Risk </a:t>
            </a:r>
            <a:r>
              <a:rPr lang="en-US" dirty="0" smtClean="0"/>
              <a:t>analysis, measure and reporting</a:t>
            </a:r>
          </a:p>
          <a:p>
            <a:pPr lvl="1" algn="just"/>
            <a:r>
              <a:rPr lang="en-US" dirty="0" smtClean="0"/>
              <a:t>Evaluation of existing policies and titling of assets</a:t>
            </a:r>
          </a:p>
          <a:p>
            <a:pPr lvl="1" algn="just"/>
            <a:r>
              <a:rPr lang="en-US" dirty="0" smtClean="0"/>
              <a:t>Protection of assets</a:t>
            </a:r>
          </a:p>
          <a:p>
            <a:pPr lvl="1" algn="just"/>
            <a:r>
              <a:rPr lang="en-US" dirty="0" smtClean="0"/>
              <a:t>Physical security of the family</a:t>
            </a:r>
          </a:p>
          <a:p>
            <a:pPr lvl="1" algn="just"/>
            <a:r>
              <a:rPr lang="en-US" dirty="0" smtClean="0"/>
              <a:t>Data security and confidentiality</a:t>
            </a:r>
          </a:p>
          <a:p>
            <a:pPr lvl="1" algn="just"/>
            <a:r>
              <a:rPr lang="en-US" dirty="0" smtClean="0"/>
              <a:t>Formulation of disaster recovery options and plans</a:t>
            </a:r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marL="630936" lvl="2" indent="0" algn="just">
              <a:buNone/>
            </a:pPr>
            <a:endParaRPr lang="en-US" dirty="0" smtClean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77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r>
              <a:rPr lang="en-US" dirty="0" smtClean="0"/>
              <a:t>Office </a:t>
            </a:r>
            <a:r>
              <a:rPr lang="mr-IN" dirty="0" smtClean="0"/>
              <a:t>–</a:t>
            </a:r>
            <a:r>
              <a:rPr lang="en-US" dirty="0" smtClean="0"/>
              <a:t> Where?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514600"/>
            <a:ext cx="7662864" cy="4038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Legal and tax structures have a big impact on the structure and performance of a family office.  Choosing a jurisdiction that provides the best environment is key to optimizing the benefits.</a:t>
            </a:r>
          </a:p>
          <a:p>
            <a:pPr algn="just"/>
            <a:r>
              <a:rPr lang="en-US" dirty="0" smtClean="0"/>
              <a:t>The Bahamas’ regulatory environment and product choice makes it an ideal location for setting up a family office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Tax neutral country such as The Bahamas is ideal for family office structures as it avoids international tax regimes such as Controlled Foreign Corporation regimes.  </a:t>
            </a:r>
            <a:endParaRPr lang="en-US" dirty="0" smtClean="0"/>
          </a:p>
          <a:p>
            <a:pPr marL="109728" indent="0" algn="just">
              <a:buNone/>
            </a:pPr>
            <a:endParaRPr lang="en-US" dirty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87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r>
              <a:rPr lang="en-US" dirty="0" smtClean="0"/>
              <a:t>Office </a:t>
            </a:r>
            <a:r>
              <a:rPr lang="mr-IN" dirty="0" smtClean="0"/>
              <a:t>–</a:t>
            </a:r>
            <a:r>
              <a:rPr lang="en-US" dirty="0" smtClean="0"/>
              <a:t> The Bahamas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514600"/>
            <a:ext cx="7662864" cy="4038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Bahamas is the natural location for Family Office planning:</a:t>
            </a:r>
          </a:p>
          <a:p>
            <a:pPr lvl="1" algn="just"/>
            <a:r>
              <a:rPr lang="en-US" dirty="0" smtClean="0"/>
              <a:t>Tax neutral</a:t>
            </a:r>
          </a:p>
          <a:p>
            <a:pPr lvl="1" algn="just"/>
            <a:r>
              <a:rPr lang="en-US" dirty="0" smtClean="0"/>
              <a:t>Experienced and educated workforce</a:t>
            </a:r>
          </a:p>
          <a:p>
            <a:pPr lvl="1" algn="just"/>
            <a:r>
              <a:rPr lang="en-US" dirty="0" smtClean="0"/>
              <a:t>Transparent and well regarded regulatory environment</a:t>
            </a:r>
          </a:p>
          <a:p>
            <a:pPr lvl="1" algn="just"/>
            <a:r>
              <a:rPr lang="en-US" dirty="0" smtClean="0"/>
              <a:t>Financial advisory support services</a:t>
            </a:r>
          </a:p>
          <a:p>
            <a:pPr lvl="1" algn="just"/>
            <a:r>
              <a:rPr lang="en-US" dirty="0" smtClean="0"/>
              <a:t>Location</a:t>
            </a:r>
          </a:p>
          <a:p>
            <a:pPr lvl="1" algn="just"/>
            <a:r>
              <a:rPr lang="en-US" dirty="0" smtClean="0"/>
              <a:t>Communication infrastructure</a:t>
            </a:r>
          </a:p>
          <a:p>
            <a:pPr lvl="1" algn="just"/>
            <a:r>
              <a:rPr lang="en-US" dirty="0" smtClean="0"/>
              <a:t>Product legislation </a:t>
            </a:r>
            <a:r>
              <a:rPr lang="mr-IN" dirty="0" smtClean="0"/>
              <a:t>–</a:t>
            </a:r>
            <a:r>
              <a:rPr lang="en-US" dirty="0" smtClean="0"/>
              <a:t> trusts, companies, funds, etc.</a:t>
            </a:r>
          </a:p>
          <a:p>
            <a:pPr lvl="1" algn="just"/>
            <a:r>
              <a:rPr lang="en-US" dirty="0" smtClean="0"/>
              <a:t>General financial services infrastructure</a:t>
            </a:r>
            <a:endParaRPr lang="en-US" dirty="0" smtClean="0"/>
          </a:p>
          <a:p>
            <a:pPr marL="109728" indent="0" algn="just">
              <a:buNone/>
            </a:pPr>
            <a:endParaRPr lang="en-US" dirty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3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r>
              <a:rPr lang="en-US" dirty="0" smtClean="0"/>
              <a:t>Office </a:t>
            </a:r>
            <a:r>
              <a:rPr lang="mr-IN" dirty="0" smtClean="0"/>
              <a:t>–</a:t>
            </a:r>
            <a:r>
              <a:rPr lang="en-US" dirty="0" smtClean="0"/>
              <a:t> To Regulate?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514600"/>
            <a:ext cx="7662864" cy="4038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is not necessary to license or place a family office in a regulatory infrastructure, however it can be beneficial.</a:t>
            </a:r>
          </a:p>
          <a:p>
            <a:pPr algn="just"/>
            <a:r>
              <a:rPr lang="en-US" dirty="0" smtClean="0"/>
              <a:t>A family office can be regulated as:</a:t>
            </a:r>
          </a:p>
          <a:p>
            <a:pPr lvl="1" algn="just"/>
            <a:r>
              <a:rPr lang="en-US" dirty="0" smtClean="0"/>
              <a:t>Private Trust Company </a:t>
            </a:r>
            <a:r>
              <a:rPr lang="mr-IN" dirty="0" smtClean="0"/>
              <a:t>–</a:t>
            </a:r>
            <a:r>
              <a:rPr lang="en-US" dirty="0" smtClean="0"/>
              <a:t> when legacy planning and trust structuring is a fundamental component of the family’s estate plan</a:t>
            </a:r>
          </a:p>
          <a:p>
            <a:pPr lvl="1" algn="just"/>
            <a:r>
              <a:rPr lang="en-US" dirty="0" smtClean="0"/>
              <a:t>Financial and Corporate Service Provider </a:t>
            </a:r>
            <a:r>
              <a:rPr lang="mr-IN" dirty="0" smtClean="0"/>
              <a:t>–</a:t>
            </a:r>
            <a:r>
              <a:rPr lang="en-US" dirty="0" smtClean="0"/>
              <a:t> when a regulatory envelope is preferred to demonstrate substance and formality</a:t>
            </a:r>
          </a:p>
          <a:p>
            <a:pPr lvl="1" algn="just"/>
            <a:r>
              <a:rPr lang="en-US" dirty="0" smtClean="0"/>
              <a:t>Discretionary Investment Management </a:t>
            </a:r>
            <a:r>
              <a:rPr lang="mr-IN" dirty="0" smtClean="0"/>
              <a:t>–</a:t>
            </a:r>
            <a:r>
              <a:rPr lang="en-US" dirty="0" smtClean="0"/>
              <a:t> when the family office might be performing investment management services for multiple persons.</a:t>
            </a:r>
            <a:endParaRPr lang="en-US" dirty="0" smtClean="0"/>
          </a:p>
          <a:p>
            <a:pPr marL="109728" indent="0" algn="just">
              <a:buNone/>
            </a:pPr>
            <a:endParaRPr lang="en-US" dirty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50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r>
              <a:rPr lang="en-US" dirty="0" smtClean="0"/>
              <a:t>Office </a:t>
            </a:r>
            <a:r>
              <a:rPr lang="mr-IN" dirty="0" smtClean="0"/>
              <a:t>–</a:t>
            </a:r>
            <a:r>
              <a:rPr lang="en-US" dirty="0" smtClean="0"/>
              <a:t> Why Now?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514600"/>
            <a:ext cx="7662864" cy="4038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Fiscal Transparency has caused family wealth management consolidation</a:t>
            </a:r>
          </a:p>
          <a:p>
            <a:pPr lvl="1" algn="just"/>
            <a:r>
              <a:rPr lang="en-US" dirty="0" smtClean="0"/>
              <a:t>Emphasis on substance and physical presence</a:t>
            </a:r>
          </a:p>
          <a:p>
            <a:pPr lvl="1" algn="just"/>
            <a:r>
              <a:rPr lang="en-US" dirty="0" smtClean="0"/>
              <a:t>Only way for guaranteed financial privacy</a:t>
            </a:r>
          </a:p>
          <a:p>
            <a:pPr algn="just"/>
            <a:r>
              <a:rPr lang="en-US" dirty="0" smtClean="0"/>
              <a:t>Evolution of the Private Banking world has caused for family governance and investment consolidation</a:t>
            </a:r>
          </a:p>
          <a:p>
            <a:pPr lvl="1" algn="just"/>
            <a:r>
              <a:rPr lang="en-US" dirty="0" smtClean="0"/>
              <a:t>Shift away from bank asset management and to external asset management</a:t>
            </a:r>
          </a:p>
          <a:p>
            <a:pPr lvl="1" algn="just"/>
            <a:r>
              <a:rPr lang="en-US" dirty="0" smtClean="0"/>
              <a:t>Shift to independent service providers</a:t>
            </a:r>
          </a:p>
          <a:p>
            <a:pPr lvl="1" algn="just"/>
            <a:r>
              <a:rPr lang="en-US" dirty="0" smtClean="0"/>
              <a:t>Consolidate in one family management operation</a:t>
            </a:r>
            <a:endParaRPr lang="en-US" dirty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Offices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590800"/>
            <a:ext cx="7662864" cy="34464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What is a family office</a:t>
            </a:r>
            <a:r>
              <a:rPr lang="en-US" dirty="0" smtClean="0"/>
              <a:t>?</a:t>
            </a:r>
            <a:endParaRPr lang="en-US" sz="1300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term “Family Office” covers all forms of services involved in managing wealth for high </a:t>
            </a:r>
            <a:r>
              <a:rPr lang="en-US" dirty="0" smtClean="0"/>
              <a:t>net worth </a:t>
            </a:r>
            <a:r>
              <a:rPr lang="en-US" dirty="0"/>
              <a:t>individuals and families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The office is created by a family to manage its investments and financial affairs, including investments entities, trusts, foundations and other wealth holdings vehicles.</a:t>
            </a:r>
          </a:p>
          <a:p>
            <a:pPr lvl="1" algn="just"/>
            <a:r>
              <a:rPr lang="en-US" dirty="0"/>
              <a:t>A family office is normally structured as a separate, stand alone company to limit its legal liability and protect privacy.</a:t>
            </a:r>
          </a:p>
          <a:p>
            <a:pPr lvl="1" algn="just"/>
            <a:r>
              <a:rPr lang="en-US" dirty="0" smtClean="0"/>
              <a:t>It requires a skilled staff for its administration and may also contract with external firms for services like investment advisory, asset management, legal and risk management.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7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Offices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362200"/>
            <a:ext cx="7662864" cy="3886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What is a family office</a:t>
            </a:r>
            <a:r>
              <a:rPr lang="en-US" dirty="0" smtClean="0"/>
              <a:t>?</a:t>
            </a:r>
            <a:endParaRPr lang="en-US" sz="1300" dirty="0" smtClean="0"/>
          </a:p>
          <a:p>
            <a:pPr lvl="1" algn="just"/>
            <a:r>
              <a:rPr lang="en-US" dirty="0" smtClean="0"/>
              <a:t>A vehicle that provides a wide array of functions and services for the family it represents, inclusive of:</a:t>
            </a:r>
          </a:p>
          <a:p>
            <a:pPr lvl="2" algn="just"/>
            <a:r>
              <a:rPr lang="en-US" dirty="0" smtClean="0"/>
              <a:t>staff management, </a:t>
            </a:r>
          </a:p>
          <a:p>
            <a:pPr lvl="2" algn="just"/>
            <a:r>
              <a:rPr lang="en-US" dirty="0" smtClean="0"/>
              <a:t>travel management, </a:t>
            </a:r>
          </a:p>
          <a:p>
            <a:pPr lvl="2" algn="just"/>
            <a:r>
              <a:rPr lang="en-US" dirty="0" smtClean="0"/>
              <a:t>oversight and supervision of financial planning structures</a:t>
            </a:r>
            <a:endParaRPr lang="en-US" dirty="0"/>
          </a:p>
          <a:p>
            <a:pPr lvl="1" algn="just"/>
            <a:r>
              <a:rPr lang="en-US" dirty="0" smtClean="0"/>
              <a:t>Sometimes can be Regulated</a:t>
            </a:r>
          </a:p>
          <a:p>
            <a:pPr lvl="1" algn="just"/>
            <a:r>
              <a:rPr lang="en-US" dirty="0" smtClean="0"/>
              <a:t>Cross-border regulatory and tax management of family businesses</a:t>
            </a:r>
          </a:p>
          <a:p>
            <a:pPr lvl="1" algn="just"/>
            <a:r>
              <a:rPr lang="en-US" dirty="0" smtClean="0"/>
              <a:t>Charitable Giving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7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</a:t>
            </a:r>
            <a:r>
              <a:rPr lang="en-US" dirty="0" smtClean="0"/>
              <a:t>Office Functions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2209356"/>
            <a:ext cx="5715000" cy="4635944"/>
          </a:xfrm>
        </p:spPr>
      </p:pic>
    </p:spTree>
    <p:extLst>
      <p:ext uri="{BB962C8B-B14F-4D97-AF65-F5344CB8AC3E}">
        <p14:creationId xmlns:p14="http://schemas.microsoft.com/office/powerpoint/2010/main" val="393987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 family </a:t>
            </a:r>
            <a:r>
              <a:rPr lang="en-US" sz="2000" dirty="0"/>
              <a:t>office should perform services tailored to the specific needs of a family – proactively anticipating what lies ahead so a client doesn’t have to shoulder this burden.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family office might assume the day-to-day administration and management of a family’s affairs, and often extends beyond traditional wealth management functions to include family governance, full concierge services and specialty asset advisory such as real estate, art and precious stones. </a:t>
            </a:r>
            <a:endParaRPr lang="en-US" sz="2000" dirty="0" smtClean="0"/>
          </a:p>
          <a:p>
            <a:r>
              <a:rPr lang="en-US" sz="2000" dirty="0" smtClean="0"/>
              <a:t>As the </a:t>
            </a:r>
            <a:r>
              <a:rPr lang="en-US" sz="2000" dirty="0"/>
              <a:t>complexity of a family’s circumstances increases, family support services or “lifestyle management” becomes more important, and </a:t>
            </a:r>
            <a:r>
              <a:rPr lang="en-US" sz="2000" dirty="0" smtClean="0"/>
              <a:t>private banking professionals work </a:t>
            </a:r>
            <a:r>
              <a:rPr lang="en-US" sz="2000" dirty="0"/>
              <a:t>with a client to determine the right solution to meet their family’s needs.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Family Office Services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5802" y="27327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4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Family </a:t>
            </a:r>
            <a:r>
              <a:rPr lang="en-US" dirty="0" smtClean="0"/>
              <a:t>Offices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62000" y="2133600"/>
            <a:ext cx="7662864" cy="4495800"/>
          </a:xfrm>
        </p:spPr>
        <p:txBody>
          <a:bodyPr/>
          <a:lstStyle/>
          <a:p>
            <a:pPr algn="just"/>
            <a:r>
              <a:rPr lang="en-US" dirty="0" smtClean="0"/>
              <a:t>Single </a:t>
            </a:r>
            <a:r>
              <a:rPr lang="en-US" dirty="0" smtClean="0"/>
              <a:t>Family Office</a:t>
            </a:r>
          </a:p>
          <a:p>
            <a:pPr lvl="1" algn="just"/>
            <a:r>
              <a:rPr lang="en-US" dirty="0" smtClean="0"/>
              <a:t>A single family office manages the affairs of a single family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Multi Family Office</a:t>
            </a:r>
          </a:p>
          <a:p>
            <a:pPr lvl="1" algn="just"/>
            <a:r>
              <a:rPr lang="en-US" dirty="0"/>
              <a:t>A </a:t>
            </a:r>
            <a:r>
              <a:rPr lang="en-US" dirty="0" smtClean="0"/>
              <a:t>multi family </a:t>
            </a:r>
            <a:r>
              <a:rPr lang="en-US" dirty="0"/>
              <a:t>office manages the affairs of a </a:t>
            </a:r>
            <a:r>
              <a:rPr lang="en-US" dirty="0" smtClean="0"/>
              <a:t>multiple families which are not necessarily connected. This type is more commercial and many single family offices become multi family offices to reduce the high operating costs of a family office.  </a:t>
            </a:r>
            <a:endParaRPr lang="en-US" dirty="0"/>
          </a:p>
          <a:p>
            <a:pPr algn="just"/>
            <a:r>
              <a:rPr lang="en-US" dirty="0" smtClean="0"/>
              <a:t>Virtual Family Office</a:t>
            </a:r>
            <a:endParaRPr lang="en-US" dirty="0"/>
          </a:p>
          <a:p>
            <a:pPr lvl="1" algn="just"/>
            <a:r>
              <a:rPr lang="en-US" dirty="0" smtClean="0"/>
              <a:t>Family office services offered virtually </a:t>
            </a:r>
            <a:r>
              <a:rPr lang="mr-IN" dirty="0" smtClean="0"/>
              <a:t>–</a:t>
            </a:r>
            <a:r>
              <a:rPr lang="en-US" dirty="0" smtClean="0"/>
              <a:t> for those who might not have the assets to justify a single family office</a:t>
            </a:r>
          </a:p>
          <a:p>
            <a:pPr lvl="1" algn="just"/>
            <a:r>
              <a:rPr lang="en-US" dirty="0" smtClean="0"/>
              <a:t>Outsourced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0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Family Office Services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286000"/>
            <a:ext cx="7662864" cy="4267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Investment </a:t>
            </a:r>
            <a:r>
              <a:rPr lang="en-US" dirty="0" smtClean="0"/>
              <a:t>Management Services</a:t>
            </a:r>
          </a:p>
          <a:p>
            <a:pPr lvl="1" algn="just"/>
            <a:r>
              <a:rPr lang="en-US" dirty="0" smtClean="0"/>
              <a:t>This is normally the main reason to set up a family office.</a:t>
            </a:r>
          </a:p>
          <a:p>
            <a:pPr lvl="1" algn="just"/>
            <a:r>
              <a:rPr lang="en-US" dirty="0" smtClean="0"/>
              <a:t>Services include:</a:t>
            </a:r>
          </a:p>
          <a:p>
            <a:pPr lvl="2" algn="just"/>
            <a:r>
              <a:rPr lang="en-US" dirty="0" smtClean="0"/>
              <a:t>Evaluating the overall financial situation</a:t>
            </a:r>
          </a:p>
          <a:p>
            <a:pPr lvl="2" algn="just"/>
            <a:r>
              <a:rPr lang="en-US" dirty="0" smtClean="0"/>
              <a:t>Determining investment objectives and philosophy of the family</a:t>
            </a:r>
          </a:p>
          <a:p>
            <a:pPr lvl="2" algn="just"/>
            <a:r>
              <a:rPr lang="en-US" dirty="0" smtClean="0"/>
              <a:t>Determining risk profiles and investment horizons</a:t>
            </a:r>
          </a:p>
          <a:p>
            <a:pPr lvl="2" algn="just"/>
            <a:r>
              <a:rPr lang="en-US" dirty="0" smtClean="0"/>
              <a:t>Asset allocation</a:t>
            </a:r>
          </a:p>
          <a:p>
            <a:pPr lvl="2" algn="just"/>
            <a:r>
              <a:rPr lang="en-US" dirty="0" smtClean="0"/>
              <a:t>Supporting banking relationships</a:t>
            </a:r>
          </a:p>
          <a:p>
            <a:pPr lvl="2" algn="just"/>
            <a:r>
              <a:rPr lang="en-US" dirty="0" smtClean="0"/>
              <a:t>Managing liquidity of the </a:t>
            </a:r>
            <a:r>
              <a:rPr lang="en-US" dirty="0" smtClean="0"/>
              <a:t>family</a:t>
            </a:r>
            <a:endParaRPr lang="en-US" dirty="0"/>
          </a:p>
          <a:p>
            <a:pPr algn="just"/>
            <a:r>
              <a:rPr lang="en-US" dirty="0" smtClean="0"/>
              <a:t>Life Management and budgeting</a:t>
            </a:r>
          </a:p>
          <a:p>
            <a:pPr lvl="1" algn="just"/>
            <a:r>
              <a:rPr lang="en-US" dirty="0" smtClean="0"/>
              <a:t>These </a:t>
            </a:r>
            <a:r>
              <a:rPr lang="en-US" dirty="0" smtClean="0"/>
              <a:t>“concierge</a:t>
            </a:r>
            <a:r>
              <a:rPr lang="en-US" dirty="0" smtClean="0"/>
              <a:t>” type services include:</a:t>
            </a:r>
          </a:p>
          <a:p>
            <a:pPr lvl="2" algn="just"/>
            <a:r>
              <a:rPr lang="en-US" dirty="0" smtClean="0"/>
              <a:t>Management of holiday properties, private jets and yachts</a:t>
            </a:r>
          </a:p>
          <a:p>
            <a:pPr lvl="2" algn="just"/>
            <a:r>
              <a:rPr lang="en-US" dirty="0" smtClean="0"/>
              <a:t>Club memberships</a:t>
            </a:r>
          </a:p>
          <a:p>
            <a:pPr lvl="2" algn="just"/>
            <a:r>
              <a:rPr lang="en-US" dirty="0" smtClean="0"/>
              <a:t>Budget services</a:t>
            </a:r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0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Family Office Services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209800"/>
            <a:ext cx="7662864" cy="4267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Philanthropic </a:t>
            </a:r>
            <a:r>
              <a:rPr lang="en-US" dirty="0" smtClean="0"/>
              <a:t>Management</a:t>
            </a:r>
          </a:p>
          <a:p>
            <a:pPr lvl="1" algn="just"/>
            <a:r>
              <a:rPr lang="en-US" dirty="0"/>
              <a:t>This includes the establishment and management of a foundation, and advise on donating to charitable causes.  </a:t>
            </a:r>
          </a:p>
          <a:p>
            <a:pPr lvl="1" algn="just"/>
            <a:r>
              <a:rPr lang="en-US" dirty="0"/>
              <a:t>Services typically include:</a:t>
            </a:r>
          </a:p>
          <a:p>
            <a:pPr lvl="2" algn="just"/>
            <a:r>
              <a:rPr lang="en-US" dirty="0"/>
              <a:t>Philanthropic planning</a:t>
            </a:r>
          </a:p>
          <a:p>
            <a:pPr lvl="2" algn="just"/>
            <a:r>
              <a:rPr lang="en-US" dirty="0"/>
              <a:t>Assistance with establishment and administration of charitable institutions</a:t>
            </a:r>
          </a:p>
          <a:p>
            <a:pPr lvl="2" algn="just"/>
            <a:r>
              <a:rPr lang="en-US" dirty="0"/>
              <a:t>Guidance in planning a donation </a:t>
            </a:r>
            <a:r>
              <a:rPr lang="en-US" dirty="0" smtClean="0"/>
              <a:t>strategy</a:t>
            </a:r>
            <a:endParaRPr lang="en-US" dirty="0"/>
          </a:p>
          <a:p>
            <a:pPr algn="just"/>
            <a:r>
              <a:rPr lang="en-US" dirty="0" smtClean="0"/>
              <a:t>Governance</a:t>
            </a:r>
          </a:p>
          <a:p>
            <a:pPr lvl="1" algn="just"/>
            <a:r>
              <a:rPr lang="en-US" dirty="0" smtClean="0"/>
              <a:t>The maintenance of records and ensuring there is a strong reporting culture.  Key services are:</a:t>
            </a:r>
          </a:p>
          <a:p>
            <a:pPr lvl="2" algn="just"/>
            <a:r>
              <a:rPr lang="en-US" dirty="0" smtClean="0"/>
              <a:t>Consolidating and reporting all family assets</a:t>
            </a:r>
          </a:p>
          <a:p>
            <a:pPr lvl="2" algn="just"/>
            <a:r>
              <a:rPr lang="en-US" dirty="0" smtClean="0"/>
              <a:t>Consolidating performance reporting</a:t>
            </a:r>
          </a:p>
          <a:p>
            <a:pPr lvl="2" algn="just"/>
            <a:r>
              <a:rPr lang="en-US" dirty="0" smtClean="0"/>
              <a:t>Annual performance reporting</a:t>
            </a:r>
          </a:p>
          <a:p>
            <a:pPr lvl="2" algn="just"/>
            <a:r>
              <a:rPr lang="en-US" dirty="0" smtClean="0"/>
              <a:t>Tax preparation and reporting</a:t>
            </a:r>
          </a:p>
          <a:p>
            <a:pPr algn="just"/>
            <a:endParaRPr lang="en-US" dirty="0" smtClean="0"/>
          </a:p>
          <a:p>
            <a:pPr marL="630936" lvl="2" indent="0" algn="just">
              <a:buNone/>
            </a:pPr>
            <a:endParaRPr lang="en-US" dirty="0" smtClean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7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Family Office Services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39775" y="2133600"/>
            <a:ext cx="7662864" cy="4343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Administrative </a:t>
            </a:r>
            <a:r>
              <a:rPr lang="en-US" dirty="0" smtClean="0"/>
              <a:t>Services</a:t>
            </a:r>
          </a:p>
          <a:p>
            <a:pPr lvl="1" algn="just"/>
            <a:r>
              <a:rPr lang="en-US" dirty="0"/>
              <a:t>This includes </a:t>
            </a:r>
            <a:r>
              <a:rPr lang="en-US" dirty="0" smtClean="0"/>
              <a:t>back office services to ensure the smooth running of a family office.</a:t>
            </a:r>
            <a:endParaRPr lang="en-US" dirty="0"/>
          </a:p>
          <a:p>
            <a:pPr lvl="1" algn="just"/>
            <a:r>
              <a:rPr lang="en-US" dirty="0"/>
              <a:t>Services typically include:</a:t>
            </a:r>
          </a:p>
          <a:p>
            <a:pPr lvl="2" algn="just"/>
            <a:r>
              <a:rPr lang="en-US" dirty="0" smtClean="0"/>
              <a:t>Payment of invoices and taxes, tax compliance</a:t>
            </a:r>
          </a:p>
          <a:p>
            <a:pPr lvl="2" algn="just"/>
            <a:r>
              <a:rPr lang="en-US" dirty="0" smtClean="0"/>
              <a:t>Bill payment </a:t>
            </a:r>
          </a:p>
          <a:p>
            <a:pPr lvl="2" algn="just"/>
            <a:r>
              <a:rPr lang="en-US" dirty="0" smtClean="0"/>
              <a:t>Opening bank accounts</a:t>
            </a:r>
          </a:p>
          <a:p>
            <a:pPr lvl="2" algn="just"/>
            <a:r>
              <a:rPr lang="en-US" dirty="0" smtClean="0"/>
              <a:t>Bank statement reconciliation</a:t>
            </a:r>
          </a:p>
          <a:p>
            <a:pPr lvl="2" algn="just"/>
            <a:r>
              <a:rPr lang="en-US" dirty="0" smtClean="0"/>
              <a:t>Compliance and control </a:t>
            </a:r>
            <a:r>
              <a:rPr lang="en-US" dirty="0" smtClean="0"/>
              <a:t>management</a:t>
            </a:r>
            <a:endParaRPr lang="en-US" dirty="0"/>
          </a:p>
          <a:p>
            <a:pPr algn="just"/>
            <a:r>
              <a:rPr lang="en-US" dirty="0" smtClean="0"/>
              <a:t>Training </a:t>
            </a:r>
            <a:r>
              <a:rPr lang="en-US" dirty="0" smtClean="0"/>
              <a:t>and Education</a:t>
            </a:r>
          </a:p>
          <a:p>
            <a:pPr lvl="1" algn="just"/>
            <a:r>
              <a:rPr lang="en-US" dirty="0" smtClean="0"/>
              <a:t>This deals with the education of the next generation on issues such as wealth </a:t>
            </a:r>
            <a:r>
              <a:rPr lang="en-US" dirty="0" smtClean="0"/>
              <a:t>management </a:t>
            </a:r>
            <a:r>
              <a:rPr lang="en-US" dirty="0" smtClean="0"/>
              <a:t>and economic matters.</a:t>
            </a:r>
          </a:p>
          <a:p>
            <a:pPr lvl="2" algn="just"/>
            <a:r>
              <a:rPr lang="en-US" dirty="0" smtClean="0"/>
              <a:t>Ensuring family education commitments</a:t>
            </a:r>
          </a:p>
          <a:p>
            <a:pPr lvl="2" algn="just"/>
            <a:r>
              <a:rPr lang="en-US" dirty="0" smtClean="0"/>
              <a:t>Coordination of generational education with outside investors</a:t>
            </a:r>
          </a:p>
          <a:p>
            <a:pPr algn="just"/>
            <a:endParaRPr lang="en-US" dirty="0" smtClean="0"/>
          </a:p>
          <a:p>
            <a:pPr marL="630936" lvl="2" indent="0" algn="just">
              <a:buNone/>
            </a:pPr>
            <a:endParaRPr lang="en-US" dirty="0" smtClean="0"/>
          </a:p>
          <a:p>
            <a:pPr marL="393192" lvl="1" indent="0" algn="just">
              <a:buNone/>
            </a:pP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55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6671</TotalTime>
  <Words>990</Words>
  <Application>Microsoft Macintosh PowerPoint</Application>
  <PresentationFormat>On-screen Show (4:3)</PresentationFormat>
  <Paragraphs>153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Genesis</vt:lpstr>
      <vt:lpstr>AIBT Nassau Conference Bootcamp Family Offices</vt:lpstr>
      <vt:lpstr>Family Offices</vt:lpstr>
      <vt:lpstr>Family Offices</vt:lpstr>
      <vt:lpstr>Family Office Functions</vt:lpstr>
      <vt:lpstr>Family Office Services</vt:lpstr>
      <vt:lpstr>Types of Family Offices</vt:lpstr>
      <vt:lpstr>Types of Family Office Services</vt:lpstr>
      <vt:lpstr>Types of Family Office Services</vt:lpstr>
      <vt:lpstr>Types of Family Office Services</vt:lpstr>
      <vt:lpstr>Types of Family Office Services</vt:lpstr>
      <vt:lpstr>Family Office – Where?</vt:lpstr>
      <vt:lpstr>Family Office – The Bahamas</vt:lpstr>
      <vt:lpstr>Family Office – To Regulate?</vt:lpstr>
      <vt:lpstr>Family Office – Why Now?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TAXATION</dc:title>
  <dc:creator>Charice Rolle</dc:creator>
  <cp:lastModifiedBy>Ryan Pinder</cp:lastModifiedBy>
  <cp:revision>145</cp:revision>
  <dcterms:created xsi:type="dcterms:W3CDTF">2014-01-18T13:35:53Z</dcterms:created>
  <dcterms:modified xsi:type="dcterms:W3CDTF">2017-10-03T12:34:03Z</dcterms:modified>
</cp:coreProperties>
</file>